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63" r:id="rId3"/>
    <p:sldId id="257" r:id="rId4"/>
    <p:sldId id="259" r:id="rId5"/>
    <p:sldId id="268" r:id="rId6"/>
    <p:sldId id="258" r:id="rId7"/>
    <p:sldId id="260" r:id="rId8"/>
    <p:sldId id="269" r:id="rId9"/>
    <p:sldId id="261" r:id="rId10"/>
    <p:sldId id="262" r:id="rId11"/>
    <p:sldId id="264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876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FAE79-1CEF-CF88-289F-DB943D3847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4E756B-98FC-DE5D-8FC5-53C5A567E9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C9030-8F77-4D8F-85F5-1AB57A6272A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CC8DA0-90D6-F23F-3FF5-2497C86C5B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C1A511-2204-9005-FAA6-ED27CD9B9E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69E90-DDF7-4754-B8B2-FBD94125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94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D335E-5BE4-3078-36BB-35FB9504F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dobe Devanagari" panose="02040503050201020203" pitchFamily="18" charset="0"/>
                <a:ea typeface="Linux Libertine" panose="02000503000000000000" pitchFamily="2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ECD522-F650-8ACC-64A4-E4B866E5F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CBFF3-8A0E-5867-D59C-2B01C070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4EF3-B589-4D13-9062-BE0ADCB7900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B7131-2709-52F1-54E3-64CD0E5CF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A5AB6-F3AB-DD6B-83F9-FE45C5EA0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8131-3D42-44C4-B6B7-95B47DA2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7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803BD-403B-37E1-B162-0151E8ACB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dobe Devanagari" panose="02040503050201020203" pitchFamily="18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E5EBA4-06AD-D0D2-E740-923D74B64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00978-7327-7F60-24C9-C62D6896E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4EF3-B589-4D13-9062-BE0ADCB7900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EDA0D-EAAD-CD24-2B08-BC9627AC9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CE48F-288C-4045-67A8-90E9ADB4A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8131-3D42-44C4-B6B7-95B47DA2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0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A76587-BA28-9C7D-BFA9-526BD18CE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Adobe Devanagari" panose="02040503050201020203" pitchFamily="18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A7E5CE-5A02-6827-1480-9719313A0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ACC27-1B9E-454E-9AED-8F79D0352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4EF3-B589-4D13-9062-BE0ADCB7900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D5EA4-F7EE-C5B6-2C8E-7BBD6A5D7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DB12-2BF7-F238-9FEA-CAAB1CEC9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8131-3D42-44C4-B6B7-95B47DA2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1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E5F3F-4ECD-2ECE-5613-1BBB85424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dobe Devanagari" panose="02040503050201020203" pitchFamily="18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07B39-7301-034A-8079-88BBF31A7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9E549-A3A7-37BC-E7F3-E01B82D01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4EF3-B589-4D13-9062-BE0ADCB7900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B139F-0752-3801-2BC8-B5CC40196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768B3-60B9-FA39-2CA7-B4F10C9C9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8131-3D42-44C4-B6B7-95B47DA2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702C9-0441-3DBA-5E7D-8F33824C5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dobe Devanagari" panose="02040503050201020203" pitchFamily="18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64722-AF4F-8867-F90C-3F81960F4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CDACC-93AD-DD72-1DDE-548981052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4EF3-B589-4D13-9062-BE0ADCB7900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24997-08AE-94C5-CCB0-F4F8F271C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DFE17-63FC-F199-C139-12806404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8131-3D42-44C4-B6B7-95B47DA2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6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76B61-E7EE-06D4-1AD0-AFD3559C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dobe Devanagari" panose="02040503050201020203" pitchFamily="18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B6093-17F1-8D44-B52F-A4A53BE5A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62A00C-0734-DDEF-F90E-E035CE12B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9E67BC-72B2-A94D-3834-7B6054A6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4EF3-B589-4D13-9062-BE0ADCB7900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678EC-2BC0-FC13-836A-9FA89682C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99947-F413-7C8D-F61D-172FE775F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8131-3D42-44C4-B6B7-95B47DA2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0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93940-7E48-3FE7-49A3-99289C214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dobe Devanagari" panose="02040503050201020203" pitchFamily="18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54199-4136-7E89-BCA4-B5D2410F8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431394-AE12-D14F-44F5-7A203284E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EDC664-DD79-BA74-9D1A-AC4F5E7863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DF57D3-71AD-B65C-2A2E-ADB8E9451C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FC49FA-D7EC-BF1F-C350-26C6DDDF7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4EF3-B589-4D13-9062-BE0ADCB7900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0915BE-6E99-F6EB-D3C6-B859B7B3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0B1314-575A-629D-7777-801497C22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8131-3D42-44C4-B6B7-95B47DA2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31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72B56-12CD-9618-AA6B-75D66F399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dobe Devanagari" panose="02040503050201020203" pitchFamily="18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1ADAC4-2E4E-671B-7F61-7828FAF88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4EF3-B589-4D13-9062-BE0ADCB7900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1BAF2-48D1-9468-D868-A843DAE61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0E79AD-C241-6423-0350-5C0CA0ACF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8131-3D42-44C4-B6B7-95B47DA2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7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E7D342-3ED3-77AC-1B08-221EA6D1F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4EF3-B589-4D13-9062-BE0ADCB7900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AE38CC-625C-3471-88F2-096DD3981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8223D-0DAA-4B3F-E8CB-6E1F6F7A6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8131-3D42-44C4-B6B7-95B47DA2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6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9F94B-E4D0-8EA3-245E-A430F00FF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dobe Devanagari" panose="02040503050201020203" pitchFamily="18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5E95D-64E9-E884-02D3-16526F3D9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Consolas" panose="020B0609020204030204" pitchFamily="49" charset="0"/>
              </a:defRPr>
            </a:lvl1pPr>
            <a:lvl2pPr>
              <a:defRPr sz="2800">
                <a:latin typeface="Consolas" panose="020B0609020204030204" pitchFamily="49" charset="0"/>
              </a:defRPr>
            </a:lvl2pPr>
            <a:lvl3pPr>
              <a:defRPr sz="2400">
                <a:latin typeface="Consolas" panose="020B0609020204030204" pitchFamily="49" charset="0"/>
              </a:defRPr>
            </a:lvl3pPr>
            <a:lvl4pPr>
              <a:defRPr sz="2000">
                <a:latin typeface="Consolas" panose="020B0609020204030204" pitchFamily="49" charset="0"/>
              </a:defRPr>
            </a:lvl4pPr>
            <a:lvl5pPr>
              <a:defRPr sz="2000">
                <a:latin typeface="Consolas" panose="020B0609020204030204" pitchFamily="49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4799EF-F4B0-EAB9-1133-FA921171F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Trebuchet MS" panose="020B0603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6136E-A68F-B867-F996-DC627182B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4EF3-B589-4D13-9062-BE0ADCB7900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0ACFF8-6AAB-EB65-24A7-4420B5AA4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B2456-9F28-5EA9-82E4-05419AA1B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8131-3D42-44C4-B6B7-95B47DA2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43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92ACF-9500-775D-0288-81DDD5D50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dobe Devanagari" panose="02040503050201020203" pitchFamily="18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2FCE84-0C44-6D9F-5456-83E0FBCD81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DE6815-E9B4-51FB-E2D3-4F1EAE540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Trebuchet MS" panose="020B0603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8A0B0-FE0C-0981-85CC-5085F9BBA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4EF3-B589-4D13-9062-BE0ADCB7900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CF2B7-15C3-C529-98F3-32D60648F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B2671-FFFC-1BE0-461C-533514765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8131-3D42-44C4-B6B7-95B47DA2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1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1C933E-F339-2B94-F72E-F8E01B6D6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37227-5243-B302-4794-93D3E88C7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F2F89-01E9-6CFC-B8CA-AB36F1C2F3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54EF3-B589-4D13-9062-BE0ADCB7900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9A3CC-04DE-D291-73AB-1B8F7F89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8D088-A6D3-D87F-74C8-0C3E2115C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C8131-3D42-44C4-B6B7-95B47DA2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dobe Devanagari" panose="02040503050201020203" pitchFamily="18" charset="0"/>
          <a:ea typeface="+mj-ea"/>
          <a:cs typeface="Adobe Devanagari" panose="02040503050201020203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rcs.bu.edu/examples/r/examples/RMarkdown/" TargetMode="Externa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tadreaming.org/post/r-markdown-theme-gallery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cran.r-project.org/web/packages/ymlthis/vignettes/yaml-fieldguide.html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yihui.org/knitr/" TargetMode="External"/><Relationship Id="rId2" Type="http://schemas.openxmlformats.org/officeDocument/2006/relationships/hyperlink" Target="https://quarto.org/docs/guide/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scv.bu.edu/survey/tutorial_evaluation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8D3FF-7AF4-2DCC-3CE1-F8DD491DC9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Pretty Documents Using </a:t>
            </a:r>
            <a:br>
              <a:rPr lang="en-US" dirty="0"/>
            </a:br>
            <a:r>
              <a:rPr lang="en-US" b="1" dirty="0">
                <a:solidFill>
                  <a:schemeClr val="accent3"/>
                </a:solidFill>
              </a:rPr>
              <a:t>R Markdown </a:t>
            </a:r>
            <a:r>
              <a:rPr lang="en-US" sz="4800" dirty="0"/>
              <a:t>and</a:t>
            </a:r>
            <a:r>
              <a:rPr lang="en-US" b="1" dirty="0">
                <a:solidFill>
                  <a:schemeClr val="accent3"/>
                </a:solidFill>
              </a:rPr>
              <a:t> Quarto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602926-9727-F2E1-CBB0-1FB32FED0E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96047"/>
            <a:ext cx="9144000" cy="1655762"/>
          </a:xfrm>
        </p:spPr>
        <p:txBody>
          <a:bodyPr/>
          <a:lstStyle/>
          <a:p>
            <a:r>
              <a:rPr lang="en-US" dirty="0"/>
              <a:t>Katia Bulekova</a:t>
            </a:r>
          </a:p>
          <a:p>
            <a:r>
              <a:rPr lang="en-US" dirty="0"/>
              <a:t>Research Computing Services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CEDB98-F32E-3041-71CB-032173D95F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712" y="6219825"/>
            <a:ext cx="790575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251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23C5-0988-6FE5-14D9-B13101C0B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Markdown Document Structure</a:t>
            </a:r>
          </a:p>
        </p:txBody>
      </p:sp>
      <p:pic>
        <p:nvPicPr>
          <p:cNvPr id="5" name="Content Placeholder 4" descr="RMarkdown Document example">
            <a:extLst>
              <a:ext uri="{FF2B5EF4-FFF2-40B4-BE49-F238E27FC236}">
                <a16:creationId xmlns:a16="http://schemas.microsoft.com/office/drawing/2014/main" id="{0971E30C-6F9D-C4C8-4442-E44EC34926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2" y="1573579"/>
            <a:ext cx="8345065" cy="4220164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67D6E0E-9CC0-2E50-4F58-8EC2DEEA79A9}"/>
              </a:ext>
            </a:extLst>
          </p:cNvPr>
          <p:cNvSpPr/>
          <p:nvPr/>
        </p:nvSpPr>
        <p:spPr>
          <a:xfrm>
            <a:off x="470052" y="1579004"/>
            <a:ext cx="8345065" cy="1122034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953C3B3-DDEE-ABDC-1CC3-1BB28DC377DA}"/>
              </a:ext>
            </a:extLst>
          </p:cNvPr>
          <p:cNvGrpSpPr/>
          <p:nvPr/>
        </p:nvGrpSpPr>
        <p:grpSpPr>
          <a:xfrm>
            <a:off x="8246306" y="4431402"/>
            <a:ext cx="2468918" cy="949638"/>
            <a:chOff x="8248453" y="1375474"/>
            <a:chExt cx="3473495" cy="1470581"/>
          </a:xfrm>
        </p:grpSpPr>
        <p:sp>
          <p:nvSpPr>
            <p:cNvPr id="16" name="Arrow: Left 15">
              <a:extLst>
                <a:ext uri="{FF2B5EF4-FFF2-40B4-BE49-F238E27FC236}">
                  <a16:creationId xmlns:a16="http://schemas.microsoft.com/office/drawing/2014/main" id="{1AF900E3-6672-FDF3-973C-706090F80750}"/>
                </a:ext>
              </a:extLst>
            </p:cNvPr>
            <p:cNvSpPr/>
            <p:nvPr/>
          </p:nvSpPr>
          <p:spPr>
            <a:xfrm>
              <a:off x="8248453" y="1375474"/>
              <a:ext cx="3473495" cy="1470581"/>
            </a:xfrm>
            <a:prstGeom prst="lef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1E32203-7821-423D-CEBA-5FE5B479225C}"/>
                </a:ext>
              </a:extLst>
            </p:cNvPr>
            <p:cNvSpPr txBox="1"/>
            <p:nvPr/>
          </p:nvSpPr>
          <p:spPr>
            <a:xfrm>
              <a:off x="9002598" y="1875933"/>
              <a:ext cx="2620651" cy="619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>
                      <a:lumMod val="95000"/>
                    </a:schemeClr>
                  </a:solidFill>
                </a:rPr>
                <a:t>R code chunk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9589B3C7-03A4-AE9C-6D85-CC44261A8977}"/>
              </a:ext>
            </a:extLst>
          </p:cNvPr>
          <p:cNvSpPr/>
          <p:nvPr/>
        </p:nvSpPr>
        <p:spPr>
          <a:xfrm>
            <a:off x="467904" y="3520650"/>
            <a:ext cx="8345065" cy="843537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7FDCE1A-3023-DED6-6B75-C91CEBCB6521}"/>
              </a:ext>
            </a:extLst>
          </p:cNvPr>
          <p:cNvGrpSpPr/>
          <p:nvPr/>
        </p:nvGrpSpPr>
        <p:grpSpPr>
          <a:xfrm>
            <a:off x="8244158" y="2510301"/>
            <a:ext cx="2468918" cy="949638"/>
            <a:chOff x="8248453" y="1375474"/>
            <a:chExt cx="3473495" cy="1470581"/>
          </a:xfrm>
        </p:grpSpPr>
        <p:sp>
          <p:nvSpPr>
            <p:cNvPr id="10" name="Arrow: Left 9">
              <a:extLst>
                <a:ext uri="{FF2B5EF4-FFF2-40B4-BE49-F238E27FC236}">
                  <a16:creationId xmlns:a16="http://schemas.microsoft.com/office/drawing/2014/main" id="{3CFBC510-C0E8-459D-F9DB-E7799185B42C}"/>
                </a:ext>
              </a:extLst>
            </p:cNvPr>
            <p:cNvSpPr/>
            <p:nvPr/>
          </p:nvSpPr>
          <p:spPr>
            <a:xfrm>
              <a:off x="8248453" y="1375474"/>
              <a:ext cx="3473495" cy="1470581"/>
            </a:xfrm>
            <a:prstGeom prst="lef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7AF9E95-D358-3053-6474-54822A13B195}"/>
                </a:ext>
              </a:extLst>
            </p:cNvPr>
            <p:cNvSpPr txBox="1"/>
            <p:nvPr/>
          </p:nvSpPr>
          <p:spPr>
            <a:xfrm>
              <a:off x="9002598" y="1875933"/>
              <a:ext cx="2620651" cy="619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>
                      <a:lumMod val="95000"/>
                    </a:schemeClr>
                  </a:solidFill>
                </a:rPr>
                <a:t>R code chunk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6777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23C5-0988-6FE5-14D9-B13101C0B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Markdown Document Structure</a:t>
            </a:r>
          </a:p>
        </p:txBody>
      </p:sp>
      <p:pic>
        <p:nvPicPr>
          <p:cNvPr id="5" name="Content Placeholder 4" descr="RMarkdown Document example">
            <a:extLst>
              <a:ext uri="{FF2B5EF4-FFF2-40B4-BE49-F238E27FC236}">
                <a16:creationId xmlns:a16="http://schemas.microsoft.com/office/drawing/2014/main" id="{0971E30C-6F9D-C4C8-4442-E44EC34926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2" y="1573579"/>
            <a:ext cx="8345065" cy="4220164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67D6E0E-9CC0-2E50-4F58-8EC2DEEA79A9}"/>
              </a:ext>
            </a:extLst>
          </p:cNvPr>
          <p:cNvSpPr/>
          <p:nvPr/>
        </p:nvSpPr>
        <p:spPr>
          <a:xfrm>
            <a:off x="470052" y="1579004"/>
            <a:ext cx="8345065" cy="1122034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953C3B3-DDEE-ABDC-1CC3-1BB28DC377DA}"/>
              </a:ext>
            </a:extLst>
          </p:cNvPr>
          <p:cNvGrpSpPr/>
          <p:nvPr/>
        </p:nvGrpSpPr>
        <p:grpSpPr>
          <a:xfrm>
            <a:off x="8246306" y="4431402"/>
            <a:ext cx="2468918" cy="949638"/>
            <a:chOff x="8248453" y="1375474"/>
            <a:chExt cx="3473495" cy="1470581"/>
          </a:xfrm>
        </p:grpSpPr>
        <p:sp>
          <p:nvSpPr>
            <p:cNvPr id="16" name="Arrow: Left 15">
              <a:extLst>
                <a:ext uri="{FF2B5EF4-FFF2-40B4-BE49-F238E27FC236}">
                  <a16:creationId xmlns:a16="http://schemas.microsoft.com/office/drawing/2014/main" id="{1AF900E3-6672-FDF3-973C-706090F80750}"/>
                </a:ext>
              </a:extLst>
            </p:cNvPr>
            <p:cNvSpPr/>
            <p:nvPr/>
          </p:nvSpPr>
          <p:spPr>
            <a:xfrm>
              <a:off x="8248453" y="1375474"/>
              <a:ext cx="3473495" cy="1470581"/>
            </a:xfrm>
            <a:prstGeom prst="lef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1E32203-7821-423D-CEBA-5FE5B479225C}"/>
                </a:ext>
              </a:extLst>
            </p:cNvPr>
            <p:cNvSpPr txBox="1"/>
            <p:nvPr/>
          </p:nvSpPr>
          <p:spPr>
            <a:xfrm>
              <a:off x="9002598" y="1875933"/>
              <a:ext cx="2620651" cy="619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>
                      <a:lumMod val="95000"/>
                    </a:schemeClr>
                  </a:solidFill>
                </a:rPr>
                <a:t>R code chunk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9589B3C7-03A4-AE9C-6D85-CC44261A8977}"/>
              </a:ext>
            </a:extLst>
          </p:cNvPr>
          <p:cNvSpPr/>
          <p:nvPr/>
        </p:nvSpPr>
        <p:spPr>
          <a:xfrm>
            <a:off x="467904" y="3520650"/>
            <a:ext cx="8345065" cy="843537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7FDCE1A-3023-DED6-6B75-C91CEBCB6521}"/>
              </a:ext>
            </a:extLst>
          </p:cNvPr>
          <p:cNvGrpSpPr/>
          <p:nvPr/>
        </p:nvGrpSpPr>
        <p:grpSpPr>
          <a:xfrm>
            <a:off x="8244158" y="2510301"/>
            <a:ext cx="2468918" cy="949638"/>
            <a:chOff x="8248453" y="1375474"/>
            <a:chExt cx="3473495" cy="1470581"/>
          </a:xfrm>
        </p:grpSpPr>
        <p:sp>
          <p:nvSpPr>
            <p:cNvPr id="10" name="Arrow: Left 9">
              <a:extLst>
                <a:ext uri="{FF2B5EF4-FFF2-40B4-BE49-F238E27FC236}">
                  <a16:creationId xmlns:a16="http://schemas.microsoft.com/office/drawing/2014/main" id="{3CFBC510-C0E8-459D-F9DB-E7799185B42C}"/>
                </a:ext>
              </a:extLst>
            </p:cNvPr>
            <p:cNvSpPr/>
            <p:nvPr/>
          </p:nvSpPr>
          <p:spPr>
            <a:xfrm>
              <a:off x="8248453" y="1375474"/>
              <a:ext cx="3473495" cy="1470581"/>
            </a:xfrm>
            <a:prstGeom prst="lef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7AF9E95-D358-3053-6474-54822A13B195}"/>
                </a:ext>
              </a:extLst>
            </p:cNvPr>
            <p:cNvSpPr txBox="1"/>
            <p:nvPr/>
          </p:nvSpPr>
          <p:spPr>
            <a:xfrm>
              <a:off x="9002598" y="1875933"/>
              <a:ext cx="2620651" cy="619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>
                      <a:lumMod val="95000"/>
                    </a:schemeClr>
                  </a:solidFill>
                </a:rPr>
                <a:t>R code chunk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9831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652F4-F478-7EE9-DE2B-4D96F4A7B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Render Document</a:t>
            </a:r>
          </a:p>
        </p:txBody>
      </p:sp>
      <p:pic>
        <p:nvPicPr>
          <p:cNvPr id="10" name="Picture 9" descr="Knit Markdown Document">
            <a:extLst>
              <a:ext uri="{FF2B5EF4-FFF2-40B4-BE49-F238E27FC236}">
                <a16:creationId xmlns:a16="http://schemas.microsoft.com/office/drawing/2014/main" id="{BC573646-B072-38D2-9F4A-91021E6927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057401"/>
            <a:ext cx="6573167" cy="262926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29DD640-6AEE-2A96-3809-CECC2FA1B338}"/>
              </a:ext>
            </a:extLst>
          </p:cNvPr>
          <p:cNvSpPr txBox="1"/>
          <p:nvPr/>
        </p:nvSpPr>
        <p:spPr>
          <a:xfrm>
            <a:off x="7760820" y="2057400"/>
            <a:ext cx="3591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Settings: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Preview in Window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Preview in Viewer Pane</a:t>
            </a:r>
          </a:p>
        </p:txBody>
      </p:sp>
    </p:spTree>
    <p:extLst>
      <p:ext uri="{BB962C8B-B14F-4D97-AF65-F5344CB8AC3E}">
        <p14:creationId xmlns:p14="http://schemas.microsoft.com/office/powerpoint/2010/main" val="93987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D44E7-DDBE-2D79-08AB-AE07D69DA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26141"/>
          </a:xfrm>
        </p:spPr>
        <p:txBody>
          <a:bodyPr/>
          <a:lstStyle/>
          <a:p>
            <a:r>
              <a:rPr lang="en-US" dirty="0"/>
              <a:t>R Markdown Overview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63B981-EFE5-A2A0-C609-4D856F447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373751"/>
            <a:ext cx="10810893" cy="948108"/>
          </a:xfrm>
        </p:spPr>
        <p:txBody>
          <a:bodyPr/>
          <a:lstStyle/>
          <a:p>
            <a:r>
              <a:rPr lang="en-US" dirty="0"/>
              <a:t>Cheat sheet and Reference can be found on </a:t>
            </a:r>
            <a:r>
              <a:rPr lang="en-US" dirty="0" err="1"/>
              <a:t>Posit's</a:t>
            </a:r>
            <a:r>
              <a:rPr lang="en-US" dirty="0"/>
              <a:t> website or </a:t>
            </a:r>
          </a:p>
          <a:p>
            <a:r>
              <a:rPr lang="en-US" dirty="0">
                <a:hlinkClick r:id="rId2"/>
              </a:rPr>
              <a:t>rcs.bu.edu/examples/r/examples/RMarkdown/</a:t>
            </a:r>
            <a:endParaRPr lang="en-US" dirty="0"/>
          </a:p>
        </p:txBody>
      </p:sp>
      <p:pic>
        <p:nvPicPr>
          <p:cNvPr id="8" name="Picture 7" descr="RMarkdown reference">
            <a:extLst>
              <a:ext uri="{FF2B5EF4-FFF2-40B4-BE49-F238E27FC236}">
                <a16:creationId xmlns:a16="http://schemas.microsoft.com/office/drawing/2014/main" id="{1A1070C2-C7C7-CD84-9047-A717AF309F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7" y="2242767"/>
            <a:ext cx="9131599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02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45E00-BB5E-BF68-ED02-52F464703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Hands-on: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03F2D-973B-97DE-FC3B-CFF4864C9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92056"/>
            <a:ext cx="8336110" cy="2976932"/>
          </a:xfrm>
        </p:spPr>
        <p:txBody>
          <a:bodyPr>
            <a:normAutofit/>
          </a:bodyPr>
          <a:lstStyle/>
          <a:p>
            <a:r>
              <a:rPr lang="en-US" sz="3200" dirty="0"/>
              <a:t>Notebook_1_Rmarkdown.Rmd</a:t>
            </a:r>
          </a:p>
        </p:txBody>
      </p:sp>
    </p:spTree>
    <p:extLst>
      <p:ext uri="{BB962C8B-B14F-4D97-AF65-F5344CB8AC3E}">
        <p14:creationId xmlns:p14="http://schemas.microsoft.com/office/powerpoint/2010/main" val="3778756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62F72-2372-1B51-D5E4-E8A7D41451A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dobe Devanagari" panose="02040503050201020203" pitchFamily="18" charset="0"/>
                <a:ea typeface="+mj-ea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YAML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42DC8-5A17-F660-9A4C-32ED299B1DB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YAML:</a:t>
            </a:r>
            <a:r>
              <a:rPr lang="en-US" dirty="0"/>
              <a:t> </a:t>
            </a:r>
            <a:r>
              <a:rPr lang="en-US" i="1" dirty="0"/>
              <a:t>YAML </a:t>
            </a:r>
            <a:r>
              <a:rPr lang="en-US" i="1" dirty="0" err="1"/>
              <a:t>Ain’t</a:t>
            </a:r>
            <a:r>
              <a:rPr lang="en-US" i="1" dirty="0"/>
              <a:t> Markup Language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YAML header contains YAML arguments, such as “title”, “author”, and “output”, demarcated by three dashes (—) on either end.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75B3B5-F6FC-16C4-67D1-79E428F68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62" y="4493511"/>
            <a:ext cx="4645224" cy="14573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861E0D-6FD4-2A2D-F400-E662F9DEE8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2588" y="4493511"/>
            <a:ext cx="5800725" cy="1457325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0669A53B-9717-FD7E-B0EA-427D4C5CF430}"/>
              </a:ext>
            </a:extLst>
          </p:cNvPr>
          <p:cNvSpPr/>
          <p:nvPr/>
        </p:nvSpPr>
        <p:spPr>
          <a:xfrm>
            <a:off x="4370119" y="4993822"/>
            <a:ext cx="1484416" cy="427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1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62F72-2372-1B51-D5E4-E8A7D41451A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dobe Devanagari" panose="02040503050201020203" pitchFamily="18" charset="0"/>
                <a:ea typeface="+mj-ea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YAML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42DC8-5A17-F660-9A4C-32ED299B1DB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title: </a:t>
            </a:r>
            <a:r>
              <a:rPr lang="en-US" dirty="0"/>
              <a:t>will appear at the head of the document with the largest font size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subtitle:   </a:t>
            </a:r>
            <a:r>
              <a:rPr lang="en-US" dirty="0"/>
              <a:t>will appear below the title with a smaller font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author</a:t>
            </a:r>
            <a:r>
              <a:rPr lang="en-US" dirty="0"/>
              <a:t>: any text. It appears below the title (ad subtitle)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date</a:t>
            </a:r>
            <a:r>
              <a:rPr lang="en-US" dirty="0"/>
              <a:t>:  a plain text or an R function </a:t>
            </a:r>
            <a:r>
              <a:rPr lang="en-US" dirty="0">
                <a:latin typeface="Consolas" panose="020B0609020204030204" pitchFamily="49" charset="0"/>
              </a:rPr>
              <a:t>("`r </a:t>
            </a:r>
            <a:r>
              <a:rPr lang="en-US" dirty="0" err="1">
                <a:latin typeface="Consolas" panose="020B0609020204030204" pitchFamily="49" charset="0"/>
              </a:rPr>
              <a:t>Sys.Date</a:t>
            </a:r>
            <a:r>
              <a:rPr lang="en-US" dirty="0">
                <a:latin typeface="Consolas" panose="020B0609020204030204" pitchFamily="49" charset="0"/>
              </a:rPr>
              <a:t>()`")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119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62F72-2372-1B51-D5E4-E8A7D41451A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dobe Devanagari" panose="02040503050201020203" pitchFamily="18" charset="0"/>
                <a:ea typeface="+mj-ea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YAML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42DC8-5A17-F660-9A4C-32ED299B1DB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toc: </a:t>
            </a:r>
            <a:r>
              <a:rPr lang="en-US" dirty="0"/>
              <a:t>Table of Content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EB58DD-F74A-DC40-47FE-F9153B32D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079" y="2787106"/>
            <a:ext cx="4267638" cy="24286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FE6EC1E-244B-B999-8680-1CB879FCF0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971" y="2786855"/>
            <a:ext cx="626745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806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62F72-2372-1B51-D5E4-E8A7D41451A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dobe Devanagari" panose="02040503050201020203" pitchFamily="18" charset="0"/>
                <a:ea typeface="+mj-ea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YAML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42DC8-5A17-F660-9A4C-32ED299B1DB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toc: </a:t>
            </a:r>
            <a:r>
              <a:rPr lang="en-US" dirty="0"/>
              <a:t>Table of Content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9C3653-C844-D040-6450-AE4382D61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114" y="3429000"/>
            <a:ext cx="2876550" cy="18954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126BA0-6EAA-409C-C799-DBC29CA91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842" y="3429000"/>
            <a:ext cx="7686675" cy="160020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92E4AF2-C647-25E9-F422-BC855772DEC9}"/>
              </a:ext>
            </a:extLst>
          </p:cNvPr>
          <p:cNvCxnSpPr/>
          <p:nvPr/>
        </p:nvCxnSpPr>
        <p:spPr>
          <a:xfrm>
            <a:off x="1036880" y="5103631"/>
            <a:ext cx="160316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002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62F72-2372-1B51-D5E4-E8A7D41451A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dobe Devanagari" panose="02040503050201020203" pitchFamily="18" charset="0"/>
                <a:ea typeface="+mj-ea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YAML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42DC8-5A17-F660-9A4C-32ED299B1DBF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50323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theme: </a:t>
            </a:r>
            <a:r>
              <a:rPr lang="en-US" dirty="0"/>
              <a:t>document styling (font, color, etc.)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>
                <a:hlinkClick r:id="rId2"/>
              </a:rPr>
              <a:t>https://www.datadreaming.org/post/r-markdown-theme-gallery/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/>
              <a:t>code_folding</a:t>
            </a:r>
            <a:r>
              <a:rPr lang="en-US" b="1" dirty="0"/>
              <a:t>: "</a:t>
            </a:r>
            <a:r>
              <a:rPr lang="en-US" dirty="0"/>
              <a:t>show" or "hide" – controls whether code chunks are shown or hidden.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output</a:t>
            </a:r>
            <a:r>
              <a:rPr lang="en-US" dirty="0"/>
              <a:t>: </a:t>
            </a:r>
            <a:r>
              <a:rPr lang="en-US" dirty="0" err="1"/>
              <a:t>html_document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dirty="0" err="1"/>
              <a:t>html_notebook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dirty="0" err="1"/>
              <a:t>pdf_document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dirty="0" err="1"/>
              <a:t>word_document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1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B6EB4-6685-DA5D-BA95-16CC49FCB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2F9F3-8D50-B96F-E180-A0D02C766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Setup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 Markdown Overview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Graphics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Document customization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Quarto</a:t>
            </a:r>
          </a:p>
        </p:txBody>
      </p:sp>
    </p:spTree>
    <p:extLst>
      <p:ext uri="{BB962C8B-B14F-4D97-AF65-F5344CB8AC3E}">
        <p14:creationId xmlns:p14="http://schemas.microsoft.com/office/powerpoint/2010/main" val="957288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62F72-2372-1B51-D5E4-E8A7D41451A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dobe Devanagari" panose="02040503050201020203" pitchFamily="18" charset="0"/>
                <a:ea typeface="+mj-ea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YAML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42DC8-5A17-F660-9A4C-32ED299B1DBF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2253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Comprehensive documentation of YAML field options: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https://cran.r-project.org/web/packages/ymlthis/vignettes/yaml-fieldguide.html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61897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62F72-2372-1B51-D5E4-E8A7D41451A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dobe Devanagari" panose="02040503050201020203" pitchFamily="18" charset="0"/>
                <a:ea typeface="+mj-ea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42DC8-5A17-F660-9A4C-32ED299B1DBF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2253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Notebook_2_Tables_HTML.Rmd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Notebook_3_Tables_PDF.Rmd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25831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62F72-2372-1B51-D5E4-E8A7D41451A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dobe Devanagari" panose="02040503050201020203" pitchFamily="18" charset="0"/>
                <a:ea typeface="+mj-ea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42DC8-5A17-F660-9A4C-32ED299B1DBF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2253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Notebook_4_Graphics.Rmd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77422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62F72-2372-1B51-D5E4-E8A7D41451A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dobe Devanagari" panose="02040503050201020203" pitchFamily="18" charset="0"/>
                <a:ea typeface="+mj-ea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Quarto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42DC8-5A17-F660-9A4C-32ED299B1DBF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39372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hlinkClick r:id="rId2"/>
              </a:rPr>
              <a:t>https://quarto.org/docs/guide/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Quarto is a multi-language, next generation version of R Markdown from RStudio, with many new </a:t>
            </a:r>
            <a:r>
              <a:rPr lang="en-US" dirty="0" err="1"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new</a:t>
            </a:r>
            <a:r>
              <a:rPr lang="en-US" dirty="0"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 features and capabilities. Like R Markdown, Quarto uses </a:t>
            </a:r>
            <a:r>
              <a:rPr lang="en-US" dirty="0" err="1"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hlinkClick r:id="rId3"/>
              </a:rPr>
              <a:t>Knitr</a:t>
            </a:r>
            <a:r>
              <a:rPr lang="en-US" dirty="0"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 to execute R code, and is therefore able to render most existing </a:t>
            </a:r>
            <a:r>
              <a:rPr lang="en-US" dirty="0" err="1"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Rmd</a:t>
            </a:r>
            <a:r>
              <a:rPr lang="en-US" dirty="0"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 files without modification.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Notebook_4_Quarto.Rmd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7961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62F72-2372-1B51-D5E4-E8A7D41451A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dobe Devanagari" panose="02040503050201020203" pitchFamily="18" charset="0"/>
                <a:ea typeface="+mj-ea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42DC8-5A17-F660-9A4C-32ED299B1DBF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39372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fill out our evaluation form: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http://scv.bu.edu/survey/tutorial_evaluation.html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395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B9B14-6B96-B6F2-E539-DFEA8262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CE623-34F9-71C7-0014-1DCD45DF5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2025" y="987425"/>
            <a:ext cx="6583363" cy="4873625"/>
          </a:xfrm>
          <a:solidFill>
            <a:schemeClr val="tx2">
              <a:lumMod val="10000"/>
              <a:lumOff val="90000"/>
            </a:schemeClr>
          </a:solidFill>
          <a:ln w="60325" cmpd="thickThin"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4"/>
                </a:solidFill>
              </a:rPr>
              <a:t># Install from CRAN</a:t>
            </a:r>
          </a:p>
          <a:p>
            <a:pPr marL="0" indent="0">
              <a:buNone/>
            </a:pPr>
            <a:r>
              <a:rPr lang="en-US" sz="2400" dirty="0" err="1"/>
              <a:t>install.packages</a:t>
            </a:r>
            <a:r>
              <a:rPr lang="en-US" sz="2400" dirty="0"/>
              <a:t>( c(</a:t>
            </a:r>
          </a:p>
          <a:p>
            <a:pPr marL="0" indent="0">
              <a:buNone/>
            </a:pPr>
            <a:r>
              <a:rPr lang="en-US" sz="2400" dirty="0"/>
              <a:t> '</a:t>
            </a:r>
            <a:r>
              <a:rPr lang="en-US" sz="2400" dirty="0" err="1"/>
              <a:t>rmarkdown</a:t>
            </a:r>
            <a:r>
              <a:rPr lang="en-US" sz="2400" dirty="0"/>
              <a:t>’,</a:t>
            </a:r>
          </a:p>
          <a:p>
            <a:pPr marL="0" indent="0">
              <a:buNone/>
            </a:pPr>
            <a:r>
              <a:rPr lang="en-US" sz="2400" dirty="0"/>
              <a:t> '</a:t>
            </a:r>
            <a:r>
              <a:rPr lang="en-US" sz="2400" dirty="0" err="1"/>
              <a:t>knitr</a:t>
            </a:r>
            <a:r>
              <a:rPr lang="en-US" sz="2400" dirty="0"/>
              <a:t>'</a:t>
            </a:r>
          </a:p>
          <a:p>
            <a:pPr marL="0" indent="0">
              <a:buNone/>
            </a:pPr>
            <a:r>
              <a:rPr lang="en-US" sz="2400" dirty="0"/>
              <a:t>))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6D7461-B56B-31CB-92A4-DC5481101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9938" y="2884602"/>
            <a:ext cx="4442087" cy="2984386"/>
          </a:xfrm>
        </p:spPr>
        <p:txBody>
          <a:bodyPr>
            <a:normAutofit/>
          </a:bodyPr>
          <a:lstStyle/>
          <a:p>
            <a:r>
              <a:rPr lang="en-US" sz="2000" i="1" dirty="0"/>
              <a:t>Requirements</a:t>
            </a:r>
            <a:r>
              <a:rPr lang="en-US" sz="20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 4.0.1 or later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RStudio 2022.12.0+353 or later</a:t>
            </a:r>
          </a:p>
        </p:txBody>
      </p:sp>
    </p:spTree>
    <p:extLst>
      <p:ext uri="{BB962C8B-B14F-4D97-AF65-F5344CB8AC3E}">
        <p14:creationId xmlns:p14="http://schemas.microsoft.com/office/powerpoint/2010/main" val="2636810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B9B14-6B96-B6F2-E539-DFEA8262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96220"/>
            <a:ext cx="3932237" cy="1600200"/>
          </a:xfrm>
        </p:spPr>
        <p:txBody>
          <a:bodyPr>
            <a:normAutofit/>
          </a:bodyPr>
          <a:lstStyle/>
          <a:p>
            <a:r>
              <a:rPr lang="en-US" sz="6000" dirty="0"/>
              <a:t>Setup</a:t>
            </a:r>
            <a:br>
              <a:rPr lang="en-US" sz="6000" dirty="0"/>
            </a:br>
            <a:r>
              <a:rPr lang="en-US" sz="4000" dirty="0"/>
              <a:t>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CE623-34F9-71C7-0014-1DCD45DF5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2025" y="987426"/>
            <a:ext cx="6583363" cy="3546074"/>
          </a:xfrm>
          <a:solidFill>
            <a:schemeClr val="tx2">
              <a:lumMod val="10000"/>
              <a:lumOff val="90000"/>
            </a:schemeClr>
          </a:solidFill>
          <a:ln w="60325" cmpd="thickThin"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4"/>
                </a:solidFill>
              </a:rPr>
              <a:t># Install </a:t>
            </a:r>
            <a:r>
              <a:rPr lang="en-US" sz="2400" dirty="0" err="1">
                <a:solidFill>
                  <a:schemeClr val="accent4"/>
                </a:solidFill>
              </a:rPr>
              <a:t>tinytex</a:t>
            </a:r>
            <a:r>
              <a:rPr lang="en-US" sz="2400" dirty="0">
                <a:solidFill>
                  <a:schemeClr val="accent4"/>
                </a:solidFill>
              </a:rPr>
              <a:t> R package from CRAN</a:t>
            </a:r>
          </a:p>
          <a:p>
            <a:pPr marL="0" indent="0">
              <a:buNone/>
            </a:pPr>
            <a:r>
              <a:rPr lang="en-US" sz="2400" dirty="0" err="1"/>
              <a:t>install.packages</a:t>
            </a:r>
            <a:r>
              <a:rPr lang="en-US" sz="2400" dirty="0"/>
              <a:t>('</a:t>
            </a:r>
            <a:r>
              <a:rPr lang="en-US" sz="2400" dirty="0" err="1"/>
              <a:t>tinytex</a:t>
            </a:r>
            <a:r>
              <a:rPr lang="en-US" sz="2400" dirty="0"/>
              <a:t>')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chemeClr val="accent4"/>
                </a:solidFill>
              </a:rPr>
              <a:t># Install </a:t>
            </a:r>
            <a:r>
              <a:rPr lang="en-US" sz="2400" dirty="0" err="1">
                <a:solidFill>
                  <a:schemeClr val="accent4"/>
                </a:solidFill>
              </a:rPr>
              <a:t>TinyTeX</a:t>
            </a:r>
            <a:endParaRPr lang="en-US" sz="24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2400" dirty="0" err="1"/>
              <a:t>tinytex</a:t>
            </a:r>
            <a:r>
              <a:rPr lang="en-US" sz="2400" dirty="0"/>
              <a:t>:: </a:t>
            </a:r>
            <a:r>
              <a:rPr lang="en-US" sz="2400" dirty="0" err="1"/>
              <a:t>install_tinytex</a:t>
            </a:r>
            <a:r>
              <a:rPr lang="en-US" sz="2400" dirty="0"/>
              <a:t>()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6D7461-B56B-31CB-92A4-DC5481101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9938" y="2884602"/>
            <a:ext cx="4442087" cy="2984386"/>
          </a:xfrm>
        </p:spPr>
        <p:txBody>
          <a:bodyPr>
            <a:normAutofit/>
          </a:bodyPr>
          <a:lstStyle/>
          <a:p>
            <a:r>
              <a:rPr lang="en-US" sz="2000" dirty="0"/>
              <a:t>If you want to generate PDF documents, install </a:t>
            </a:r>
            <a:r>
              <a:rPr lang="en-US" sz="2000" i="1" dirty="0" err="1"/>
              <a:t>tinytex</a:t>
            </a:r>
            <a:endParaRPr lang="en-US" sz="2000" i="1" dirty="0"/>
          </a:p>
          <a:p>
            <a:endParaRPr lang="en-US" sz="2000" i="1" dirty="0"/>
          </a:p>
          <a:p>
            <a:r>
              <a:rPr lang="en-US" sz="2000" i="1" dirty="0" err="1"/>
              <a:t>TinyTeX</a:t>
            </a:r>
            <a:r>
              <a:rPr lang="en-US" sz="2000" i="1" dirty="0"/>
              <a:t> </a:t>
            </a:r>
            <a:r>
              <a:rPr lang="en-US" sz="2000" dirty="0"/>
              <a:t>is a lightweight, portable, cross-platform LaTeX distribution. </a:t>
            </a:r>
          </a:p>
        </p:txBody>
      </p:sp>
    </p:spTree>
    <p:extLst>
      <p:ext uri="{BB962C8B-B14F-4D97-AF65-F5344CB8AC3E}">
        <p14:creationId xmlns:p14="http://schemas.microsoft.com/office/powerpoint/2010/main" val="4088379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0AF82B-CCB4-25CE-58A9-BA7E3043B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90665" y="1244006"/>
            <a:ext cx="4104352" cy="5411788"/>
          </a:xfrm>
        </p:spPr>
        <p:txBody>
          <a:bodyPr/>
          <a:lstStyle/>
          <a:p>
            <a:r>
              <a:rPr lang="en-US" sz="2400" dirty="0"/>
              <a:t>Regular R scripts</a:t>
            </a:r>
          </a:p>
          <a:p>
            <a:endParaRPr lang="en-US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When R script is shared, the output is not included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Output is generated separately from the input – it takes some effort to find a line in the script that produced the output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Only simple comments (no formatting)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98CBFF59-C7CF-655B-9F5B-675DF0020557}"/>
              </a:ext>
            </a:extLst>
          </p:cNvPr>
          <p:cNvSpPr txBox="1">
            <a:spLocks/>
          </p:cNvSpPr>
          <p:nvPr/>
        </p:nvSpPr>
        <p:spPr>
          <a:xfrm>
            <a:off x="6148995" y="1236915"/>
            <a:ext cx="4104352" cy="5411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R Notebooks</a:t>
            </a:r>
          </a:p>
          <a:p>
            <a:endParaRPr lang="en-US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Output is (can be) included with the code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Output (both text and graphics) is following the input lines of code that produced it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Advanced formatting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Can be exported to HTML, PDF, or DOC formats</a:t>
            </a:r>
          </a:p>
        </p:txBody>
      </p:sp>
    </p:spTree>
    <p:extLst>
      <p:ext uri="{BB962C8B-B14F-4D97-AF65-F5344CB8AC3E}">
        <p14:creationId xmlns:p14="http://schemas.microsoft.com/office/powerpoint/2010/main" val="3287331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9FC22-8E59-0E7D-E9CC-929FD1432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Getting Started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3B61A-2EC8-D8CB-7149-C0B248ECD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98820"/>
            <a:ext cx="3932237" cy="3270167"/>
          </a:xfrm>
        </p:spPr>
        <p:txBody>
          <a:bodyPr/>
          <a:lstStyle/>
          <a:p>
            <a:r>
              <a:rPr lang="en-US" sz="2000" dirty="0"/>
              <a:t>Using </a:t>
            </a:r>
            <a:r>
              <a:rPr lang="en-US" sz="2000" i="1" dirty="0"/>
              <a:t>File</a:t>
            </a:r>
            <a:r>
              <a:rPr lang="en-US" sz="2000" dirty="0"/>
              <a:t> menu, select</a:t>
            </a:r>
          </a:p>
          <a:p>
            <a:r>
              <a:rPr lang="en-US" dirty="0"/>
              <a:t>New File -&gt; R Markdown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1600" dirty="0"/>
              <a:t>Fill out </a:t>
            </a:r>
            <a:r>
              <a:rPr lang="en-US" sz="1600" i="1" dirty="0"/>
              <a:t>Title, Author </a:t>
            </a:r>
            <a:r>
              <a:rPr lang="en-US" sz="1600" dirty="0"/>
              <a:t>and </a:t>
            </a:r>
            <a:r>
              <a:rPr lang="en-US" sz="1600" i="1" dirty="0"/>
              <a:t>Date</a:t>
            </a:r>
            <a:r>
              <a:rPr lang="en-US" sz="1600" dirty="0"/>
              <a:t> fields</a:t>
            </a:r>
          </a:p>
          <a:p>
            <a:r>
              <a:rPr lang="en-US" dirty="0"/>
              <a:t>Check "</a:t>
            </a:r>
            <a:r>
              <a:rPr lang="en-US" i="1" dirty="0"/>
              <a:t>Use current date</a:t>
            </a:r>
            <a:r>
              <a:rPr lang="en-US" dirty="0"/>
              <a:t>…" box</a:t>
            </a:r>
            <a:endParaRPr lang="en-US" sz="1600" dirty="0"/>
          </a:p>
          <a:p>
            <a:endParaRPr lang="en-US" dirty="0"/>
          </a:p>
        </p:txBody>
      </p:sp>
      <p:pic>
        <p:nvPicPr>
          <p:cNvPr id="10" name="Picture 9" descr="Start R Markdown Document">
            <a:extLst>
              <a:ext uri="{FF2B5EF4-FFF2-40B4-BE49-F238E27FC236}">
                <a16:creationId xmlns:a16="http://schemas.microsoft.com/office/drawing/2014/main" id="{4F9B7DD7-36C8-5C90-487B-1D41E3F3C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350" y="1166963"/>
            <a:ext cx="8423657" cy="4851284"/>
          </a:xfrm>
          <a:prstGeom prst="rect">
            <a:avLst/>
          </a:prstGeom>
        </p:spPr>
      </p:pic>
      <p:pic>
        <p:nvPicPr>
          <p:cNvPr id="12" name="Picture 11" descr="Setup New R Markdown Document">
            <a:extLst>
              <a:ext uri="{FF2B5EF4-FFF2-40B4-BE49-F238E27FC236}">
                <a16:creationId xmlns:a16="http://schemas.microsoft.com/office/drawing/2014/main" id="{9787AB49-AC90-EBF6-6AA7-0C421778C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3407" y="3269435"/>
            <a:ext cx="3801005" cy="33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950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23C5-0988-6FE5-14D9-B13101C0B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Markdown Document Structure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C077176-B55C-F384-76A3-AF01062FB8E0}"/>
              </a:ext>
            </a:extLst>
          </p:cNvPr>
          <p:cNvGrpSpPr/>
          <p:nvPr/>
        </p:nvGrpSpPr>
        <p:grpSpPr>
          <a:xfrm>
            <a:off x="3623936" y="1488558"/>
            <a:ext cx="3733800" cy="4720856"/>
            <a:chOff x="838200" y="1488558"/>
            <a:chExt cx="3733800" cy="472085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B8E0B76-12DE-799C-30BB-EE3019EFCD45}"/>
                </a:ext>
              </a:extLst>
            </p:cNvPr>
            <p:cNvSpPr/>
            <p:nvPr/>
          </p:nvSpPr>
          <p:spPr>
            <a:xfrm>
              <a:off x="838200" y="1488558"/>
              <a:ext cx="3733800" cy="472085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9C608D2-2D11-9BBD-A4DA-E319D9F9B85B}"/>
                </a:ext>
              </a:extLst>
            </p:cNvPr>
            <p:cNvSpPr/>
            <p:nvPr/>
          </p:nvSpPr>
          <p:spPr>
            <a:xfrm>
              <a:off x="978195" y="1690688"/>
              <a:ext cx="3434317" cy="850493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1FC28F6-9218-6877-DBDC-6E314E53D11E}"/>
                </a:ext>
              </a:extLst>
            </p:cNvPr>
            <p:cNvSpPr/>
            <p:nvPr/>
          </p:nvSpPr>
          <p:spPr>
            <a:xfrm>
              <a:off x="978195" y="2676118"/>
              <a:ext cx="3434317" cy="752882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8FED858-00B7-6CAD-D000-C8E2140D12D9}"/>
                </a:ext>
              </a:extLst>
            </p:cNvPr>
            <p:cNvSpPr/>
            <p:nvPr/>
          </p:nvSpPr>
          <p:spPr>
            <a:xfrm>
              <a:off x="978195" y="3576263"/>
              <a:ext cx="3434317" cy="68738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4993FD-8E7D-B850-75F8-2B004D8F3FFF}"/>
                </a:ext>
              </a:extLst>
            </p:cNvPr>
            <p:cNvSpPr/>
            <p:nvPr/>
          </p:nvSpPr>
          <p:spPr>
            <a:xfrm>
              <a:off x="978195" y="4398589"/>
              <a:ext cx="3434317" cy="7475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BF84278-CB42-FDA2-995D-5BBE2FBB56D6}"/>
                </a:ext>
              </a:extLst>
            </p:cNvPr>
            <p:cNvSpPr/>
            <p:nvPr/>
          </p:nvSpPr>
          <p:spPr>
            <a:xfrm>
              <a:off x="981737" y="5295281"/>
              <a:ext cx="3434317" cy="752882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332D9A0-1BFD-7A6C-84CE-877ABAB55A1B}"/>
                </a:ext>
              </a:extLst>
            </p:cNvPr>
            <p:cNvSpPr txBox="1"/>
            <p:nvPr/>
          </p:nvSpPr>
          <p:spPr>
            <a:xfrm>
              <a:off x="1127051" y="1945758"/>
              <a:ext cx="26794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YAML Header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ACEB757-C5EB-1DDD-ED19-7DD1563DDC2B}"/>
                </a:ext>
              </a:extLst>
            </p:cNvPr>
            <p:cNvSpPr txBox="1"/>
            <p:nvPr/>
          </p:nvSpPr>
          <p:spPr>
            <a:xfrm>
              <a:off x="1130594" y="2874338"/>
              <a:ext cx="26794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Formatted Text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32E1F4A-116F-6120-46AC-98A80C750D25}"/>
                </a:ext>
              </a:extLst>
            </p:cNvPr>
            <p:cNvSpPr txBox="1"/>
            <p:nvPr/>
          </p:nvSpPr>
          <p:spPr>
            <a:xfrm>
              <a:off x="1134134" y="3707223"/>
              <a:ext cx="26794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Code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9E58A7F-4F23-ABCF-3C41-EC900DCEFEEB}"/>
                </a:ext>
              </a:extLst>
            </p:cNvPr>
            <p:cNvSpPr txBox="1"/>
            <p:nvPr/>
          </p:nvSpPr>
          <p:spPr>
            <a:xfrm>
              <a:off x="1127044" y="4593273"/>
              <a:ext cx="26794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Output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6CBDE5C-52C3-5FE2-EC32-C772500C7AAE}"/>
                </a:ext>
              </a:extLst>
            </p:cNvPr>
            <p:cNvSpPr txBox="1"/>
            <p:nvPr/>
          </p:nvSpPr>
          <p:spPr>
            <a:xfrm>
              <a:off x="1134137" y="5429699"/>
              <a:ext cx="26794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Formatted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9059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23C5-0988-6FE5-14D9-B13101C0B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Markdown Document Structure</a:t>
            </a:r>
          </a:p>
        </p:txBody>
      </p:sp>
      <p:pic>
        <p:nvPicPr>
          <p:cNvPr id="5" name="Content Placeholder 4" descr="RMarkdown Document example">
            <a:extLst>
              <a:ext uri="{FF2B5EF4-FFF2-40B4-BE49-F238E27FC236}">
                <a16:creationId xmlns:a16="http://schemas.microsoft.com/office/drawing/2014/main" id="{0971E30C-6F9D-C4C8-4442-E44EC34926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2" y="1573579"/>
            <a:ext cx="8345065" cy="4220164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67D6E0E-9CC0-2E50-4F58-8EC2DEEA79A9}"/>
              </a:ext>
            </a:extLst>
          </p:cNvPr>
          <p:cNvSpPr/>
          <p:nvPr/>
        </p:nvSpPr>
        <p:spPr>
          <a:xfrm>
            <a:off x="470052" y="2647950"/>
            <a:ext cx="8345065" cy="3145793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5128FEA0-3012-9917-5EA4-768B8FB84E48}"/>
              </a:ext>
            </a:extLst>
          </p:cNvPr>
          <p:cNvSpPr/>
          <p:nvPr/>
        </p:nvSpPr>
        <p:spPr>
          <a:xfrm>
            <a:off x="8248453" y="1375474"/>
            <a:ext cx="3473495" cy="1470581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944768-3B99-EC05-A63D-98B24484D823}"/>
              </a:ext>
            </a:extLst>
          </p:cNvPr>
          <p:cNvSpPr txBox="1"/>
          <p:nvPr/>
        </p:nvSpPr>
        <p:spPr>
          <a:xfrm>
            <a:off x="9002598" y="1875934"/>
            <a:ext cx="2620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YAML Header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026E6A-4088-47D9-5A9F-34B389C71EC4}"/>
              </a:ext>
            </a:extLst>
          </p:cNvPr>
          <p:cNvSpPr txBox="1"/>
          <p:nvPr/>
        </p:nvSpPr>
        <p:spPr>
          <a:xfrm>
            <a:off x="9002598" y="2879494"/>
            <a:ext cx="27193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Metadata of the document. Controls: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output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table of 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555248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23C5-0988-6FE5-14D9-B13101C0B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Markdown Document Structure</a:t>
            </a:r>
          </a:p>
        </p:txBody>
      </p:sp>
      <p:pic>
        <p:nvPicPr>
          <p:cNvPr id="5" name="Content Placeholder 4" descr="RMarkdown Document example">
            <a:extLst>
              <a:ext uri="{FF2B5EF4-FFF2-40B4-BE49-F238E27FC236}">
                <a16:creationId xmlns:a16="http://schemas.microsoft.com/office/drawing/2014/main" id="{0971E30C-6F9D-C4C8-4442-E44EC34926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2" y="1573579"/>
            <a:ext cx="8345065" cy="4220164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67D6E0E-9CC0-2E50-4F58-8EC2DEEA79A9}"/>
              </a:ext>
            </a:extLst>
          </p:cNvPr>
          <p:cNvSpPr/>
          <p:nvPr/>
        </p:nvSpPr>
        <p:spPr>
          <a:xfrm>
            <a:off x="470052" y="1579004"/>
            <a:ext cx="8345065" cy="1849996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CD50B1-D40D-C54B-2511-D1F9F0DFB395}"/>
              </a:ext>
            </a:extLst>
          </p:cNvPr>
          <p:cNvSpPr/>
          <p:nvPr/>
        </p:nvSpPr>
        <p:spPr>
          <a:xfrm>
            <a:off x="467904" y="4448844"/>
            <a:ext cx="8345065" cy="1344899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Left 19">
            <a:extLst>
              <a:ext uri="{FF2B5EF4-FFF2-40B4-BE49-F238E27FC236}">
                <a16:creationId xmlns:a16="http://schemas.microsoft.com/office/drawing/2014/main" id="{4AC5C847-DD28-F0A7-0ED0-ACCAAFFF6576}"/>
              </a:ext>
            </a:extLst>
          </p:cNvPr>
          <p:cNvSpPr/>
          <p:nvPr/>
        </p:nvSpPr>
        <p:spPr>
          <a:xfrm>
            <a:off x="8158301" y="3140790"/>
            <a:ext cx="3473495" cy="1470581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4A6B8A-05A3-5820-0A25-619BFB5C5D90}"/>
              </a:ext>
            </a:extLst>
          </p:cNvPr>
          <p:cNvSpPr txBox="1"/>
          <p:nvPr/>
        </p:nvSpPr>
        <p:spPr>
          <a:xfrm>
            <a:off x="8812969" y="3645247"/>
            <a:ext cx="2620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Formatted Text</a:t>
            </a:r>
          </a:p>
        </p:txBody>
      </p:sp>
    </p:spTree>
    <p:extLst>
      <p:ext uri="{BB962C8B-B14F-4D97-AF65-F5344CB8AC3E}">
        <p14:creationId xmlns:p14="http://schemas.microsoft.com/office/powerpoint/2010/main" val="30697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ustom 1">
      <a:majorFont>
        <a:latin typeface="Adobe Devanagari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3285</TotalTime>
  <Words>639</Words>
  <Application>Microsoft Office PowerPoint</Application>
  <PresentationFormat>Widescreen</PresentationFormat>
  <Paragraphs>131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Adobe Devanagari</vt:lpstr>
      <vt:lpstr>Arial</vt:lpstr>
      <vt:lpstr>Calibri</vt:lpstr>
      <vt:lpstr>Consolas</vt:lpstr>
      <vt:lpstr>Linux Libertine</vt:lpstr>
      <vt:lpstr>Trebuchet MS</vt:lpstr>
      <vt:lpstr>Office Theme</vt:lpstr>
      <vt:lpstr>Pretty Documents Using  R Markdown and Quarto</vt:lpstr>
      <vt:lpstr>Workshop Agenda</vt:lpstr>
      <vt:lpstr>Setup</vt:lpstr>
      <vt:lpstr>Setup (optional)</vt:lpstr>
      <vt:lpstr>PowerPoint Presentation</vt:lpstr>
      <vt:lpstr>Getting Started</vt:lpstr>
      <vt:lpstr>R Markdown Document Structure</vt:lpstr>
      <vt:lpstr>R Markdown Document Structure</vt:lpstr>
      <vt:lpstr>R Markdown Document Structure</vt:lpstr>
      <vt:lpstr>R Markdown Document Structure</vt:lpstr>
      <vt:lpstr>R Markdown Document Structure</vt:lpstr>
      <vt:lpstr>Render Document</vt:lpstr>
      <vt:lpstr>R Markdown Overview</vt:lpstr>
      <vt:lpstr>Hands-on: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Bulekova, Katia</dc:creator>
  <cp:lastModifiedBy>Bulekova, Katia</cp:lastModifiedBy>
  <cp:revision>5</cp:revision>
  <dcterms:created xsi:type="dcterms:W3CDTF">2023-01-03T19:55:31Z</dcterms:created>
  <dcterms:modified xsi:type="dcterms:W3CDTF">2023-02-02T07:35:08Z</dcterms:modified>
</cp:coreProperties>
</file>