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5"/>
  </p:sldMasterIdLst>
  <p:notesMasterIdLst>
    <p:notesMasterId r:id="rId49"/>
  </p:notesMasterIdLst>
  <p:handoutMasterIdLst>
    <p:handoutMasterId r:id="rId50"/>
  </p:handoutMasterIdLst>
  <p:sldIdLst>
    <p:sldId id="259" r:id="rId6"/>
    <p:sldId id="261" r:id="rId7"/>
    <p:sldId id="330" r:id="rId8"/>
    <p:sldId id="331" r:id="rId9"/>
    <p:sldId id="332" r:id="rId10"/>
    <p:sldId id="333" r:id="rId11"/>
    <p:sldId id="334" r:id="rId12"/>
    <p:sldId id="335" r:id="rId13"/>
    <p:sldId id="357" r:id="rId14"/>
    <p:sldId id="336" r:id="rId15"/>
    <p:sldId id="337" r:id="rId16"/>
    <p:sldId id="360" r:id="rId17"/>
    <p:sldId id="340" r:id="rId18"/>
    <p:sldId id="343" r:id="rId19"/>
    <p:sldId id="355" r:id="rId20"/>
    <p:sldId id="344" r:id="rId21"/>
    <p:sldId id="353" r:id="rId22"/>
    <p:sldId id="361" r:id="rId23"/>
    <p:sldId id="342" r:id="rId24"/>
    <p:sldId id="354" r:id="rId25"/>
    <p:sldId id="356" r:id="rId26"/>
    <p:sldId id="307" r:id="rId27"/>
    <p:sldId id="288" r:id="rId28"/>
    <p:sldId id="314" r:id="rId29"/>
    <p:sldId id="315" r:id="rId30"/>
    <p:sldId id="316" r:id="rId31"/>
    <p:sldId id="317" r:id="rId32"/>
    <p:sldId id="318" r:id="rId33"/>
    <p:sldId id="319" r:id="rId34"/>
    <p:sldId id="348" r:id="rId35"/>
    <p:sldId id="349" r:id="rId36"/>
    <p:sldId id="350" r:id="rId37"/>
    <p:sldId id="351" r:id="rId38"/>
    <p:sldId id="352" r:id="rId39"/>
    <p:sldId id="313" r:id="rId40"/>
    <p:sldId id="346" r:id="rId41"/>
    <p:sldId id="345" r:id="rId42"/>
    <p:sldId id="325" r:id="rId43"/>
    <p:sldId id="363" r:id="rId44"/>
    <p:sldId id="326" r:id="rId45"/>
    <p:sldId id="362" r:id="rId46"/>
    <p:sldId id="358" r:id="rId47"/>
    <p:sldId id="359" r:id="rId48"/>
  </p:sldIdLst>
  <p:sldSz cx="12192000" cy="6858000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0066"/>
    <a:srgbClr val="66FF33"/>
    <a:srgbClr val="EEA232"/>
    <a:srgbClr val="333333"/>
    <a:srgbClr val="CC0000"/>
    <a:srgbClr val="999999"/>
    <a:srgbClr val="4D4D4D"/>
    <a:srgbClr val="2675B4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59" autoAdjust="0"/>
    <p:restoredTop sz="54348" autoAdjust="0"/>
  </p:normalViewPr>
  <p:slideViewPr>
    <p:cSldViewPr snapToGrid="0">
      <p:cViewPr varScale="1">
        <p:scale>
          <a:sx n="88" d="100"/>
          <a:sy n="88" d="100"/>
        </p:scale>
        <p:origin x="84" y="6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851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1854" y="9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8" Type="http://schemas.openxmlformats.org/officeDocument/2006/relationships/slide" Target="slides/slide3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FB29C450-AB2C-4939-A942-14BD6FD1041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5C78177D-15BB-43EB-8DCB-1F2DBA4093B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1028">
            <a:extLst>
              <a:ext uri="{FF2B5EF4-FFF2-40B4-BE49-F238E27FC236}">
                <a16:creationId xmlns:a16="http://schemas.microsoft.com/office/drawing/2014/main" id="{FD387FBA-B25A-4BC0-8703-2CCCECA2E2F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1029">
            <a:extLst>
              <a:ext uri="{FF2B5EF4-FFF2-40B4-BE49-F238E27FC236}">
                <a16:creationId xmlns:a16="http://schemas.microsoft.com/office/drawing/2014/main" id="{9D87A03A-657A-44E0-94C7-9893D75E6D1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3B4146F5-2D3E-42C5-8DE3-914129F41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0ECCCE8D-99BA-462D-8612-3DCA5FD64B8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060A4CBC-C884-41F5-9FB1-3F36758D346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F9D9D2EF-AF47-43E3-8F3E-908CCD167B1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11075671-4753-48C9-BB10-113044F446C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0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226144CD-4FAE-49F3-86A1-BFD61833385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FFBE70E4-E74E-44AC-A336-919DDC7566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2B4E5092-46CB-452E-9528-3414CBE57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E5092-46CB-452E-9528-3414CBE577E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7730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78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1101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57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954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839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134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9405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7011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5454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20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1795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83306"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7584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SQLite is a </a:t>
            </a:r>
            <a:r>
              <a:rPr lang="en-US" dirty="0" err="1"/>
              <a:t>serverless</a:t>
            </a:r>
            <a:r>
              <a:rPr lang="en-US" dirty="0"/>
              <a:t>, in-memory </a:t>
            </a:r>
            <a:r>
              <a:rPr lang="en-US" dirty="0" err="1"/>
              <a:t>db</a:t>
            </a:r>
            <a:r>
              <a:rPr lang="en-US" dirty="0"/>
              <a:t> engine. It</a:t>
            </a:r>
            <a:r>
              <a:rPr lang="en-US" baseline="0" dirty="0"/>
              <a:t> doesn’t have its GUI by itself. Many other companies step up to fill the blank. </a:t>
            </a:r>
            <a:r>
              <a:rPr lang="en-US" baseline="0" dirty="0" err="1"/>
              <a:t>DBBrowser</a:t>
            </a:r>
            <a:r>
              <a:rPr lang="en-US" baseline="0" dirty="0"/>
              <a:t> is one of them. </a:t>
            </a:r>
          </a:p>
          <a:p>
            <a:endParaRPr lang="en-US" baseline="0" dirty="0"/>
          </a:p>
          <a:p>
            <a:r>
              <a:rPr lang="en-US" baseline="0" dirty="0"/>
              <a:t>Almost all major database engines provide programming APIs for application developers to get access to database through programming interfaces.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5537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330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4477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621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751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97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213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209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273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1534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527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1136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778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841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SQLite is a </a:t>
            </a:r>
            <a:r>
              <a:rPr lang="en-US" dirty="0" err="1"/>
              <a:t>serverless</a:t>
            </a:r>
            <a:r>
              <a:rPr lang="en-US" dirty="0"/>
              <a:t>, in-memory </a:t>
            </a:r>
            <a:r>
              <a:rPr lang="en-US" dirty="0" err="1"/>
              <a:t>db</a:t>
            </a:r>
            <a:r>
              <a:rPr lang="en-US" dirty="0"/>
              <a:t> engine. It</a:t>
            </a:r>
            <a:r>
              <a:rPr lang="en-US" baseline="0" dirty="0"/>
              <a:t> doesn’t have its GUI by itself. Many other companies step up to fill the blank. </a:t>
            </a:r>
            <a:r>
              <a:rPr lang="en-US" baseline="0" dirty="0" err="1"/>
              <a:t>DBBrowser</a:t>
            </a:r>
            <a:r>
              <a:rPr lang="en-US" baseline="0" dirty="0"/>
              <a:t> is one of them. </a:t>
            </a:r>
          </a:p>
          <a:p>
            <a:endParaRPr lang="en-US" baseline="0" dirty="0"/>
          </a:p>
          <a:p>
            <a:r>
              <a:rPr lang="en-US" baseline="0" dirty="0"/>
              <a:t>Almost all major database engines provide programming APIs for application developers to get access to database through programming interfaces.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491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6970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7146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86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98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70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3345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2616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957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050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1EB06C4B-9576-41EB-BF30-9FBE6132988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76200"/>
            <a:ext cx="12192000" cy="57912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rgbClr val="333333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9pPr>
          </a:lstStyle>
          <a:p>
            <a:pPr>
              <a:defRPr/>
            </a:pPr>
            <a:endParaRPr lang="en-US" sz="2400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E5E1980-4807-46BE-A32D-2277E938BC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63880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9pPr>
          </a:lstStyle>
          <a:p>
            <a:pPr>
              <a:defRPr/>
            </a:pPr>
            <a:endParaRPr lang="en-US" sz="2400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46C60A7-9DB9-4C13-81EA-D0873D40BCE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5638800"/>
            <a:ext cx="12192000" cy="0"/>
          </a:xfrm>
          <a:prstGeom prst="line">
            <a:avLst/>
          </a:prstGeom>
          <a:noFill/>
          <a:ln w="6350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pic>
        <p:nvPicPr>
          <p:cNvPr id="7" name="Picture 12">
            <a:extLst>
              <a:ext uri="{FF2B5EF4-FFF2-40B4-BE49-F238E27FC236}">
                <a16:creationId xmlns:a16="http://schemas.microsoft.com/office/drawing/2014/main" id="{EDFDB004-B628-4814-A05B-F19525D5B9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1" y="5853793"/>
            <a:ext cx="1291167" cy="600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600200"/>
            <a:ext cx="10363200" cy="11430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200400"/>
            <a:ext cx="85344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>
                <a:solidFill>
                  <a:srgbClr val="CCCCCC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9828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 sz="24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4ADA39E-5356-452B-80C1-BBD3C920D1E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CB2578A-5CAA-4690-A58B-1D91A69DAD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93658-EF13-4DD6-BFD6-1ED43F6F6D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89E6EA22-B3C3-49C7-82BA-9DE76A35DCA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D5582-4CCA-4B69-A132-089C7832F7A2}" type="datetime1">
              <a:rPr lang="en-US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03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762000"/>
            <a:ext cx="26416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762000"/>
            <a:ext cx="7721600" cy="4953000"/>
          </a:xfrm>
        </p:spPr>
        <p:txBody>
          <a:bodyPr vert="eaVert"/>
          <a:lstStyle>
            <a:lvl2pPr>
              <a:defRPr sz="24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0206D93-1365-4CF1-A76E-6496534CE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AD5AA17-59CA-4995-871F-81292F081C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0D59A-874F-4205-8B4A-9059DEEB9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4BF4882A-F5EF-46B0-BC3C-5E0A7F5FE144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188DE-E5F0-4884-96BB-201DFB6C3C55}" type="datetime1">
              <a:rPr lang="en-US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547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4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5C1F5D8-E916-4870-B535-800A0C3862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2F89389-7BBD-4B34-95C1-C57BED6A9B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2B4C8-2E5B-4FF7-B465-81AAE79338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37EB18E1-5067-4550-8637-03C3655E2260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05235-4251-45D8-B60C-03D5A3929EEF}" type="datetime1">
              <a:rPr lang="en-US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627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9D23A64-E537-4205-A4CA-450E7A684F3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49465D9-6E9D-4565-955F-14E1AD06FD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AD211-4676-4360-ADAB-70E28416E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4FD7C413-AEFC-46D3-8C18-72CFDDDEDF35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C07CF-D941-4650-A31A-7A041C3EC03C}" type="datetime1">
              <a:rPr lang="en-US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828800"/>
            <a:ext cx="5181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0"/>
            <a:ext cx="5181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BF61828-E315-4181-8995-494FD808F9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5860AA1-6221-439D-BCA5-F023695416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0E0FC-B393-405B-8D58-5867FA0CB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ADE0ECB6-A60E-441F-8127-C0765939C0BC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99EEF-65E1-4866-BD9A-DB3BD1AAD3CF}" type="datetime1">
              <a:rPr lang="en-US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6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4EC1F64-46F0-4D9B-A04F-8036FCE7F4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3DA74285-70BF-4F02-8B75-08432DE739A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02CE0-D448-4456-8DAE-C6DE4599D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4B2439E0-BFE8-43CA-90D5-C015093203DA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749C3-2A89-4348-ABDC-D615F185FE62}" type="datetime1">
              <a:rPr lang="en-US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93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8B1F034-D6B7-452F-8078-6C43DA9F93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0C220BF-61F3-449B-9619-BD71B0E124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3EF4E-5FAF-4F5B-9120-4539DF59B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A6A90272-D0E1-42E2-859A-3EB61098F5F3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A3BA3-65FA-49CB-BFC1-E1EC38F38302}" type="datetime1">
              <a:rPr lang="en-US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18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C2B6C692-8D58-4DBC-A16F-9A48FFD43C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D81AAE3-234C-46F4-8DD4-C7ACFC81A4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30911-8899-439A-9923-174A31877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8">
            <a:extLst>
              <a:ext uri="{FF2B5EF4-FFF2-40B4-BE49-F238E27FC236}">
                <a16:creationId xmlns:a16="http://schemas.microsoft.com/office/drawing/2014/main" id="{DD9DE6C8-2D45-42C2-A7D4-68D67E876DF8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DE78B-0DBB-4BD5-B4F6-FBA2A59E2964}" type="datetime1">
              <a:rPr lang="en-US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65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D09BDB4-7725-42AD-8573-EF564C43406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D53446A-6F09-455B-A106-2B744F37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4B70C-6F8F-4B8A-B935-8F0D8D51E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AE4EFC3-E6EC-4629-88D6-8B9F4150E54A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4F76B-3292-46E6-9E1C-9CAD9E62904D}" type="datetime1">
              <a:rPr lang="en-US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35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177AA55-613D-4739-B4F0-5B06DE05B9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089B750-19E8-458D-9E6E-1858561C73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611B4-0B41-4947-813F-EC8EF2D19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999B92DB-CEC6-4637-978F-889DAB7BCE6A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E0269-F143-4844-AD75-E64615678CCD}" type="datetime1">
              <a:rPr lang="en-US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3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>
            <a:extLst>
              <a:ext uri="{FF2B5EF4-FFF2-40B4-BE49-F238E27FC236}">
                <a16:creationId xmlns:a16="http://schemas.microsoft.com/office/drawing/2014/main" id="{E0CA9C13-D196-44EF-9242-5732266909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42863"/>
            <a:ext cx="12192000" cy="347663"/>
          </a:xfrm>
          <a:prstGeom prst="rect">
            <a:avLst/>
          </a:prstGeom>
          <a:gradFill rotWithShape="0">
            <a:gsLst>
              <a:gs pos="0">
                <a:srgbClr val="333333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9pPr>
          </a:lstStyle>
          <a:p>
            <a:pPr>
              <a:defRPr/>
            </a:pPr>
            <a:endParaRPr lang="en-US" sz="2400"/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CB3AB7D0-65B9-4D66-A278-B4EAA58921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762000"/>
            <a:ext cx="10566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This is the title of this slide.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51AF9EF0-D2D1-4F15-B924-A8D2C55DCA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828800"/>
            <a:ext cx="10566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4A80DE0-C0DE-4AD0-A8A8-CA3E0389892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12800" y="0"/>
            <a:ext cx="680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charset="0"/>
                <a:ea typeface="Osaka" charset="0"/>
              </a:defRPr>
            </a:lvl1pPr>
          </a:lstStyle>
          <a:p>
            <a:pPr>
              <a:defRPr/>
            </a:pPr>
            <a:r>
              <a:rPr lang="en-US" dirty="0"/>
              <a:t>Trustees Presentation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21AFACB-DD47-4AF3-82F1-8F68470E6EC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48800" y="5903913"/>
            <a:ext cx="193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t" anchorCtr="0" compatLnSpc="1">
            <a:prstTxWarp prst="textNoShape">
              <a:avLst/>
            </a:prstTxWarp>
          </a:bodyPr>
          <a:lstStyle>
            <a:lvl1pPr algn="r">
              <a:defRPr sz="4400" b="1" smtClean="0">
                <a:solidFill>
                  <a:srgbClr val="D9D9D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3F25EC5-2591-400F-9F1F-8AB93A026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587FF281-69C7-48FC-B13E-31CF5CB53D2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39200" y="0"/>
            <a:ext cx="2540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08080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181FDF6-E21B-4E1F-B5C2-97C64233F3C7}" type="datetime1">
              <a:rPr lang="en-US"/>
              <a:pPr>
                <a:defRPr/>
              </a:pPr>
              <a:t>8/13/2021</a:t>
            </a:fld>
            <a:endParaRPr lang="en-US"/>
          </a:p>
        </p:txBody>
      </p:sp>
      <p:pic>
        <p:nvPicPr>
          <p:cNvPr id="1032" name="Picture 19">
            <a:extLst>
              <a:ext uri="{FF2B5EF4-FFF2-40B4-BE49-F238E27FC236}">
                <a16:creationId xmlns:a16="http://schemas.microsoft.com/office/drawing/2014/main" id="{6CF22065-A4C1-47B3-896C-B9DB9720C3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1" y="5845629"/>
            <a:ext cx="1291167" cy="609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cs.bu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rcs.bu.edu/eva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media.org/api/rest_v1/media/math/render/svg/b83ad563285f7b0ebb325226d91f25ca0bffa7c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media.org/api/rest_v1/media/math/render/svg/b83ad563285f7b0ebb325226d91f25ca0bffa7cd" TargetMode="External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cs.bu.ed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rdweb.wvd.microsoft.com/arm/webclient/index.html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cs.bu.edu/examples/db/tutorials/intro2SQL/Intro2SQL/presentation/instr_tutorialSetup_local.docx" TargetMode="External"/><Relationship Id="rId5" Type="http://schemas.openxmlformats.org/officeDocument/2006/relationships/hyperlink" Target="http://rcs.bu.edu/examples/db/tutorials/intro2SQL/intro2Sql.zip" TargetMode="External"/><Relationship Id="rId4" Type="http://schemas.openxmlformats.org/officeDocument/2006/relationships/hyperlink" Target="http://rcs.bu.edu/examples/db/tutorials/intro2SQL/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rcs.bu.edu/examples/db/tutorials/intro2SQL/" TargetMode="External"/><Relationship Id="rId2" Type="http://schemas.openxmlformats.org/officeDocument/2006/relationships/hyperlink" Target="https://www.w3schools.com/sql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khanacademy.org/computing/computer-programming/sql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rcs.bu.edu/eva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Introduction to SQL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799" y="3200400"/>
            <a:ext cx="8654143" cy="2171700"/>
          </a:xfrm>
        </p:spPr>
        <p:txBody>
          <a:bodyPr/>
          <a:lstStyle/>
          <a:p>
            <a:r>
              <a:rPr lang="en-US" dirty="0"/>
              <a:t>Research Computing Services </a:t>
            </a:r>
          </a:p>
          <a:p>
            <a:r>
              <a:rPr lang="en-US" dirty="0"/>
              <a:t>Yun Shen</a:t>
            </a:r>
          </a:p>
          <a:p>
            <a:r>
              <a:rPr lang="en-US" dirty="0">
                <a:hlinkClick r:id="rId3"/>
              </a:rPr>
              <a:t>http://rcs.bu.edu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  <a:hlinkClick r:id="rId4"/>
              </a:rPr>
              <a:t>http://rcs.bu.edu/eval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r>
              <a:rPr lang="en-US" dirty="0"/>
              <a:t>help@scc.bu.edu</a:t>
            </a:r>
          </a:p>
        </p:txBody>
      </p:sp>
    </p:spTree>
    <p:extLst>
      <p:ext uri="{BB962C8B-B14F-4D97-AF65-F5344CB8AC3E}">
        <p14:creationId xmlns:p14="http://schemas.microsoft.com/office/powerpoint/2010/main" val="3118075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Terminology - SQL Language Elements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6503" y="1847653"/>
            <a:ext cx="6898326" cy="3440784"/>
          </a:xfrm>
        </p:spPr>
        <p:txBody>
          <a:bodyPr numCol="2"/>
          <a:lstStyle/>
          <a:p>
            <a:pPr>
              <a:spcBef>
                <a:spcPts val="1200"/>
              </a:spcBef>
            </a:pPr>
            <a:r>
              <a:rPr lang="en-US" dirty="0"/>
              <a:t>Clause</a:t>
            </a:r>
          </a:p>
          <a:p>
            <a:pPr>
              <a:spcBef>
                <a:spcPts val="1200"/>
              </a:spcBef>
            </a:pPr>
            <a:r>
              <a:rPr lang="en-US" dirty="0"/>
              <a:t>Statement</a:t>
            </a:r>
          </a:p>
          <a:p>
            <a:pPr>
              <a:spcBef>
                <a:spcPts val="1200"/>
              </a:spcBef>
            </a:pPr>
            <a:r>
              <a:rPr lang="en-US" dirty="0"/>
              <a:t>Query</a:t>
            </a:r>
          </a:p>
          <a:p>
            <a:pPr>
              <a:spcBef>
                <a:spcPts val="1200"/>
              </a:spcBef>
            </a:pPr>
            <a:r>
              <a:rPr lang="en-US" dirty="0"/>
              <a:t>Function</a:t>
            </a:r>
          </a:p>
          <a:p>
            <a:pPr>
              <a:spcBef>
                <a:spcPts val="1200"/>
              </a:spcBef>
            </a:pPr>
            <a:r>
              <a:rPr lang="en-US" dirty="0"/>
              <a:t>Stored Procedure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Predicate	</a:t>
            </a:r>
          </a:p>
          <a:p>
            <a:pPr>
              <a:spcBef>
                <a:spcPts val="1200"/>
              </a:spcBef>
            </a:pPr>
            <a:r>
              <a:rPr lang="en-US" dirty="0"/>
              <a:t>Expression</a:t>
            </a:r>
          </a:p>
          <a:p>
            <a:pPr>
              <a:spcBef>
                <a:spcPts val="1200"/>
              </a:spcBef>
            </a:pPr>
            <a:r>
              <a:rPr lang="en-US" dirty="0"/>
              <a:t>Keyword</a:t>
            </a:r>
          </a:p>
          <a:p>
            <a:pPr>
              <a:spcBef>
                <a:spcPts val="1200"/>
              </a:spcBef>
            </a:pPr>
            <a:r>
              <a:rPr lang="en-US" dirty="0"/>
              <a:t>Identifier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60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SQL Example From Wikipedia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Let’s take the following SQL UPDATE statement as an example: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UPDATE country </a:t>
            </a:r>
            <a:br>
              <a:rPr lang="en-US" dirty="0"/>
            </a:br>
            <a:r>
              <a:rPr lang="en-US" dirty="0"/>
              <a:t>SET population=population+1</a:t>
            </a:r>
            <a:br>
              <a:rPr lang="en-US" dirty="0"/>
            </a:br>
            <a:r>
              <a:rPr lang="en-US" dirty="0"/>
              <a:t>WHERE name=‘USA’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EF4B27-436F-4F17-A21C-259AADE221F6}"/>
              </a:ext>
            </a:extLst>
          </p:cNvPr>
          <p:cNvSpPr txBox="1"/>
          <p:nvPr/>
        </p:nvSpPr>
        <p:spPr>
          <a:xfrm>
            <a:off x="812800" y="5250730"/>
            <a:ext cx="10878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A chart showing several of the SQL language elements that compose a single statement</a:t>
            </a:r>
          </a:p>
          <a:p>
            <a:r>
              <a:rPr lang="en-US" sz="1800" dirty="0">
                <a:solidFill>
                  <a:srgbClr val="0000FF"/>
                </a:solidFill>
              </a:rPr>
              <a:t>(source: </a:t>
            </a:r>
            <a:r>
              <a:rPr lang="en-US" sz="1800" dirty="0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https://wikimedia.org/api/rest_v1/media/math/render/svg/b83ad563285f7b0ebb325226d91f25ca0bffa7cd</a:t>
            </a:r>
            <a:r>
              <a:rPr lang="en-US" sz="1800" dirty="0">
                <a:solidFill>
                  <a:srgbClr val="0000FF"/>
                </a:solidFill>
              </a:rPr>
              <a:t> ) </a:t>
            </a:r>
          </a:p>
        </p:txBody>
      </p:sp>
    </p:spTree>
    <p:extLst>
      <p:ext uri="{BB962C8B-B14F-4D97-AF65-F5344CB8AC3E}">
        <p14:creationId xmlns:p14="http://schemas.microsoft.com/office/powerpoint/2010/main" val="3987882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SQL Example From Wikipedia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20178A85-4E18-4635-99EB-2384481D4F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78119" y="2124148"/>
            <a:ext cx="9015480" cy="24667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0EF4B27-436F-4F17-A21C-259AADE221F6}"/>
              </a:ext>
            </a:extLst>
          </p:cNvPr>
          <p:cNvSpPr txBox="1"/>
          <p:nvPr/>
        </p:nvSpPr>
        <p:spPr>
          <a:xfrm>
            <a:off x="933254" y="4949072"/>
            <a:ext cx="10878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A chart showing several of the SQL language elements that compose a single statement</a:t>
            </a:r>
          </a:p>
          <a:p>
            <a:r>
              <a:rPr lang="en-US" sz="1800" dirty="0">
                <a:solidFill>
                  <a:srgbClr val="0000FF"/>
                </a:solidFill>
              </a:rPr>
              <a:t>(source: </a:t>
            </a:r>
            <a:r>
              <a:rPr lang="en-US" sz="1800" dirty="0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https://wikimedia.org/api/rest_v1/media/math/render/svg/b83ad563285f7b0ebb325226d91f25ca0bffa7cd</a:t>
            </a:r>
            <a:r>
              <a:rPr lang="en-US" sz="1800" dirty="0">
                <a:solidFill>
                  <a:srgbClr val="0000FF"/>
                </a:solidFill>
              </a:rPr>
              <a:t> ) </a:t>
            </a:r>
          </a:p>
        </p:txBody>
      </p:sp>
    </p:spTree>
    <p:extLst>
      <p:ext uri="{BB962C8B-B14F-4D97-AF65-F5344CB8AC3E}">
        <p14:creationId xmlns:p14="http://schemas.microsoft.com/office/powerpoint/2010/main" val="3830497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Own Query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058" y="1846083"/>
            <a:ext cx="8842342" cy="1361389"/>
          </a:xfrm>
        </p:spPr>
        <p:txBody>
          <a:bodyPr numCol="1"/>
          <a:lstStyle/>
          <a:p>
            <a:pPr marL="0" indent="0">
              <a:spcBef>
                <a:spcPts val="1200"/>
              </a:spcBef>
              <a:buNone/>
            </a:pPr>
            <a:r>
              <a:rPr lang="en-US" dirty="0"/>
              <a:t>SELECT FirstName, </a:t>
            </a:r>
            <a:r>
              <a:rPr lang="en-US" dirty="0" err="1"/>
              <a:t>LastName</a:t>
            </a:r>
            <a:r>
              <a:rPr lang="en-US" dirty="0"/>
              <a:t>  </a:t>
            </a:r>
            <a:r>
              <a:rPr lang="en-US" dirty="0">
                <a:solidFill>
                  <a:srgbClr val="0000FF"/>
                </a:solidFill>
              </a:rPr>
              <a:t>-- SELECT clause</a:t>
            </a:r>
            <a:br>
              <a:rPr lang="en-US" dirty="0"/>
            </a:br>
            <a:r>
              <a:rPr lang="en-US" dirty="0"/>
              <a:t>FROM Customer  </a:t>
            </a:r>
            <a:r>
              <a:rPr lang="en-US" dirty="0">
                <a:solidFill>
                  <a:srgbClr val="0000FF"/>
                </a:solidFill>
              </a:rPr>
              <a:t>-- FROM clause</a:t>
            </a:r>
            <a:br>
              <a:rPr lang="en-US" dirty="0"/>
            </a:br>
            <a:r>
              <a:rPr lang="en-US" dirty="0"/>
              <a:t>WHERE Id=1 </a:t>
            </a:r>
            <a:r>
              <a:rPr lang="en-US" dirty="0">
                <a:solidFill>
                  <a:srgbClr val="0000FF"/>
                </a:solidFill>
              </a:rPr>
              <a:t>– WHERE Clause</a:t>
            </a:r>
            <a:endParaRPr lang="en-US" dirty="0"/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35D313A-6F63-4AA1-B818-F2E3DEEB6F47}"/>
              </a:ext>
            </a:extLst>
          </p:cNvPr>
          <p:cNvSpPr txBox="1">
            <a:spLocks/>
          </p:cNvSpPr>
          <p:nvPr/>
        </p:nvSpPr>
        <p:spPr bwMode="auto">
          <a:xfrm>
            <a:off x="1216058" y="3605755"/>
            <a:ext cx="8842343" cy="793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Font typeface="Wingdings" panose="05000000000000000000" pitchFamily="2" charset="2"/>
              <a:buNone/>
            </a:pPr>
            <a:r>
              <a:rPr lang="en-US" kern="0" dirty="0"/>
              <a:t>Clean way:</a:t>
            </a:r>
          </a:p>
          <a:p>
            <a:pPr marL="0" indent="0">
              <a:spcBef>
                <a:spcPts val="1200"/>
              </a:spcBef>
              <a:buFont typeface="Wingdings" panose="05000000000000000000" pitchFamily="2" charset="2"/>
              <a:buNone/>
            </a:pPr>
            <a:r>
              <a:rPr lang="en-US" kern="0" dirty="0"/>
              <a:t>SELECT FirstName, </a:t>
            </a:r>
            <a:r>
              <a:rPr lang="en-US" kern="0" dirty="0" err="1"/>
              <a:t>LastName</a:t>
            </a:r>
            <a:r>
              <a:rPr lang="en-US" kern="0" dirty="0"/>
              <a:t> FROM Customer WHERE Id=1</a:t>
            </a:r>
          </a:p>
          <a:p>
            <a:pPr marL="0" indent="0">
              <a:spcBef>
                <a:spcPts val="1200"/>
              </a:spcBef>
              <a:buFont typeface="Wingdings" panose="05000000000000000000" pitchFamily="2" charset="2"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054649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Complete Query Statement Syntax – </a:t>
            </a:r>
            <a:r>
              <a:rPr lang="en-US" dirty="0">
                <a:solidFill>
                  <a:srgbClr val="FF0000"/>
                </a:solidFill>
              </a:rPr>
              <a:t>Order Matters !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563DB830-07F6-4613-A978-0EBB192415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833135"/>
              </p:ext>
            </p:extLst>
          </p:nvPr>
        </p:nvGraphicFramePr>
        <p:xfrm>
          <a:off x="886120" y="1715678"/>
          <a:ext cx="10312924" cy="3967650"/>
        </p:xfrm>
        <a:graphic>
          <a:graphicData uri="http://schemas.openxmlformats.org/drawingml/2006/table">
            <a:tbl>
              <a:tblPr/>
              <a:tblGrid>
                <a:gridCol w="5119802">
                  <a:extLst>
                    <a:ext uri="{9D8B030D-6E8A-4147-A177-3AD203B41FA5}">
                      <a16:colId xmlns:a16="http://schemas.microsoft.com/office/drawing/2014/main" val="506012106"/>
                    </a:ext>
                  </a:extLst>
                </a:gridCol>
                <a:gridCol w="1111315">
                  <a:extLst>
                    <a:ext uri="{9D8B030D-6E8A-4147-A177-3AD203B41FA5}">
                      <a16:colId xmlns:a16="http://schemas.microsoft.com/office/drawing/2014/main" val="3317568279"/>
                    </a:ext>
                  </a:extLst>
                </a:gridCol>
                <a:gridCol w="4081807">
                  <a:extLst>
                    <a:ext uri="{9D8B030D-6E8A-4147-A177-3AD203B41FA5}">
                      <a16:colId xmlns:a16="http://schemas.microsoft.com/office/drawing/2014/main" val="368572427"/>
                    </a:ext>
                  </a:extLst>
                </a:gridCol>
              </a:tblGrid>
              <a:tr h="440850">
                <a:tc>
                  <a:txBody>
                    <a:bodyPr/>
                    <a:lstStyle/>
                    <a:p>
                      <a:r>
                        <a:rPr lang="en-US" dirty="0"/>
                        <a:t>Clause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Priority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Required?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2558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 dirty="0"/>
                        <a:t>SELECT </a:t>
                      </a:r>
                      <a:r>
                        <a:rPr lang="en-US" i="1" dirty="0"/>
                        <a:t>&lt;columns&gt;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Mandatory  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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241285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 dirty="0"/>
                        <a:t>FROM </a:t>
                      </a:r>
                      <a:r>
                        <a:rPr lang="en-US" i="1" dirty="0"/>
                        <a:t>&lt;table&gt;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Mandatory  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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597345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 dirty="0"/>
                        <a:t>WHERE </a:t>
                      </a:r>
                      <a:r>
                        <a:rPr lang="en-US" i="1" dirty="0"/>
                        <a:t>&lt;predicate on rows&gt;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Optional      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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8800834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 dirty="0"/>
                        <a:t>GROUP BY </a:t>
                      </a:r>
                      <a:r>
                        <a:rPr lang="en-US" i="1" dirty="0"/>
                        <a:t>&lt;columns&gt;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Optional      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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983800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/>
                        <a:t>HAVING </a:t>
                      </a:r>
                      <a:r>
                        <a:rPr lang="en-US" i="1"/>
                        <a:t>&lt;predicate on groups&gt;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Optional, work with GROUP BY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097510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/>
                        <a:t>ORDER BY </a:t>
                      </a:r>
                      <a:r>
                        <a:rPr lang="en-US" i="1"/>
                        <a:t>&lt;columns&gt;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Optional      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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32196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/>
                        <a:t>OFFSET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Optional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501962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/>
                        <a:t>FETCH FIRST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Optional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02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2792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SQL Category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2B71E-1B3A-4263-97C6-A14D5AC5D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Data Query Language (DQL)  - used to query data</a:t>
            </a:r>
          </a:p>
          <a:p>
            <a:pPr marL="0" indent="0">
              <a:buNone/>
            </a:pPr>
            <a:r>
              <a:rPr lang="en-US" dirty="0"/>
              <a:t>2. Data Manipulation Language (DML) – used to create/modify/destroy data</a:t>
            </a:r>
          </a:p>
          <a:p>
            <a:pPr marL="0" indent="0">
              <a:buNone/>
            </a:pPr>
            <a:r>
              <a:rPr lang="en-US" dirty="0"/>
              <a:t>3. Data Definition Language (DDL) – used to define database schema</a:t>
            </a:r>
          </a:p>
          <a:p>
            <a:pPr marL="0" indent="0">
              <a:buNone/>
            </a:pPr>
            <a:r>
              <a:rPr lang="en-US" dirty="0"/>
              <a:t>4. Data Control Language (DCL) – used for security and access control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88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2D303-4563-4539-8614-9DBCB36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Most Important SQL Statements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FB4B8-C30A-4F19-9304-58EDAC966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SELECT</a:t>
            </a:r>
            <a:r>
              <a:rPr lang="en-US" dirty="0"/>
              <a:t> - extracts data from a database (DQL)</a:t>
            </a:r>
          </a:p>
          <a:p>
            <a:r>
              <a:rPr lang="en-US" b="1" dirty="0"/>
              <a:t>UPDATE</a:t>
            </a:r>
            <a:r>
              <a:rPr lang="en-US" dirty="0"/>
              <a:t> - updates data in a database (DML) </a:t>
            </a:r>
          </a:p>
          <a:p>
            <a:r>
              <a:rPr lang="en-US" b="1" dirty="0"/>
              <a:t>DELETE</a:t>
            </a:r>
            <a:r>
              <a:rPr lang="en-US" dirty="0"/>
              <a:t> - deletes data from a database (DML) </a:t>
            </a:r>
          </a:p>
          <a:p>
            <a:r>
              <a:rPr lang="en-US" b="1" dirty="0"/>
              <a:t>INSERT </a:t>
            </a:r>
            <a:r>
              <a:rPr lang="en-US" dirty="0"/>
              <a:t> - inserts new data into a database (DML) </a:t>
            </a:r>
          </a:p>
          <a:p>
            <a:r>
              <a:rPr lang="en-US" b="1" dirty="0"/>
              <a:t>CREATE DATABASE</a:t>
            </a:r>
            <a:r>
              <a:rPr lang="en-US" dirty="0"/>
              <a:t> - creates a new database (DDL)</a:t>
            </a:r>
          </a:p>
          <a:p>
            <a:r>
              <a:rPr lang="en-US" b="1" dirty="0"/>
              <a:t>CREATE TABLE</a:t>
            </a:r>
            <a:r>
              <a:rPr lang="en-US" dirty="0"/>
              <a:t> - creates a new table (DDL) </a:t>
            </a:r>
          </a:p>
          <a:p>
            <a:r>
              <a:rPr lang="en-US" b="1" dirty="0"/>
              <a:t>DROP TABLE</a:t>
            </a:r>
            <a:r>
              <a:rPr lang="en-US" dirty="0"/>
              <a:t> - deletes a table  (DDL)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0B6394-7928-41BD-96CA-73C0E6F53E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SCC Research Data Metrics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AA66EA-623E-4784-905A-A1F5FDEF95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72B4C8-2E5B-4FF7-B465-81AAE793384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70398E-C7ED-4432-9234-80A0F23031A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0F105235-4251-45D8-B60C-03D5A3929EEF}" type="datetime1">
              <a:rPr lang="en-US" smtClean="0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76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Attention Please !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4D6752E-89A2-438C-A729-72D38511BE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296003"/>
              </p:ext>
            </p:extLst>
          </p:nvPr>
        </p:nvGraphicFramePr>
        <p:xfrm>
          <a:off x="1190815" y="1447800"/>
          <a:ext cx="10017760" cy="42734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17760">
                  <a:extLst>
                    <a:ext uri="{9D8B030D-6E8A-4147-A177-3AD203B41FA5}">
                      <a16:colId xmlns:a16="http://schemas.microsoft.com/office/drawing/2014/main" val="1455472946"/>
                    </a:ext>
                  </a:extLst>
                </a:gridCol>
              </a:tblGrid>
              <a:tr h="71224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1. SQL keywords and table/column names are </a:t>
                      </a:r>
                      <a:r>
                        <a:rPr lang="en-US" sz="1800" b="1" dirty="0">
                          <a:effectLst/>
                        </a:rPr>
                        <a:t>NOT case sensitive</a:t>
                      </a:r>
                      <a:r>
                        <a:rPr lang="en-US" sz="1800" dirty="0">
                          <a:effectLst/>
                        </a:rPr>
                        <a:t>: ‘select’</a:t>
                      </a:r>
                      <a:r>
                        <a:rPr lang="en-US" sz="1800" baseline="0" dirty="0">
                          <a:effectLst/>
                        </a:rPr>
                        <a:t> and</a:t>
                      </a:r>
                      <a:r>
                        <a:rPr lang="en-US" sz="1800" dirty="0">
                          <a:effectLst/>
                        </a:rPr>
                        <a:t> ‘SELECT’ are</a:t>
                      </a:r>
                      <a:r>
                        <a:rPr lang="en-US" sz="1800" baseline="0" dirty="0">
                          <a:effectLst/>
                        </a:rPr>
                        <a:t> the</a:t>
                      </a:r>
                      <a:r>
                        <a:rPr lang="en-US" sz="1800" dirty="0">
                          <a:effectLst/>
                        </a:rPr>
                        <a:t> same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47704"/>
                  </a:ext>
                </a:extLst>
              </a:tr>
              <a:tr h="71224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en-US" sz="1800" dirty="0">
                          <a:effectLst/>
                        </a:rPr>
                        <a:t>2. values stored in a table can be </a:t>
                      </a:r>
                      <a:r>
                        <a:rPr lang="en-US" sz="1800" b="1" dirty="0">
                          <a:effectLst/>
                        </a:rPr>
                        <a:t>case-sensitive</a:t>
                      </a:r>
                      <a:r>
                        <a:rPr lang="en-US" sz="1800" dirty="0">
                          <a:effectLst/>
                        </a:rPr>
                        <a:t> – depending on configuration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731524"/>
                  </a:ext>
                </a:extLst>
              </a:tr>
              <a:tr h="71224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Usually single quotes (‘’) or double quotes (“”) don’t matter, but could be configured otherwise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641265"/>
                  </a:ext>
                </a:extLst>
              </a:tr>
              <a:tr h="71224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4. Semicolon ‘;’ is the standard way to separate SQL statements.</a:t>
                      </a:r>
                      <a:r>
                        <a:rPr lang="en-US" sz="1800" baseline="0" dirty="0">
                          <a:effectLst/>
                        </a:rPr>
                        <a:t> I</a:t>
                      </a:r>
                      <a:r>
                        <a:rPr lang="en-US" sz="1800" dirty="0">
                          <a:effectLst/>
                        </a:rPr>
                        <a:t>t can be required in some DBMS. So always end each statement with a ‘;’ even after a single statement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10310"/>
                  </a:ext>
                </a:extLst>
              </a:tr>
              <a:tr h="71224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5. Comments can be used to make SQL more readable. Usually ‘--’ for single line comment, and ‘/*’ and ’*/’ for multiline comments.  Add ‘--’ at the beginning to indicate a comment line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670102"/>
                  </a:ext>
                </a:extLst>
              </a:tr>
              <a:tr h="71224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6. Use alias to make query clear to understand. “AS” keyword can be omitted sometimes.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4845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18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Standard is NOT STANDARD!!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4D6752E-89A2-438C-A729-72D38511BE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273306"/>
              </p:ext>
            </p:extLst>
          </p:nvPr>
        </p:nvGraphicFramePr>
        <p:xfrm>
          <a:off x="1216404" y="1409350"/>
          <a:ext cx="9992171" cy="20196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92171">
                  <a:extLst>
                    <a:ext uri="{9D8B030D-6E8A-4147-A177-3AD203B41FA5}">
                      <a16:colId xmlns:a16="http://schemas.microsoft.com/office/drawing/2014/main" val="1455472946"/>
                    </a:ext>
                  </a:extLst>
                </a:gridCol>
              </a:tblGrid>
              <a:tr h="201965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2400" dirty="0">
                          <a:effectLst/>
                          <a:highlight>
                            <a:srgbClr val="FFFF00"/>
                          </a:highlight>
                        </a:rPr>
                        <a:t>Standard is NOT STANDARD </a:t>
                      </a:r>
                      <a:r>
                        <a:rPr lang="en-US" sz="1800" dirty="0">
                          <a:effectLst/>
                        </a:rPr>
                        <a:t>– none of SQL standard is fully implemented by all vendors. Pay attention to the differences that each vendor’s implementation has from the SQL ‘standard’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47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2776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this Tutorial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2B71E-1B3A-4263-97C6-A14D5AC5D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use all upper-case for all keywords</a:t>
            </a:r>
          </a:p>
          <a:p>
            <a:r>
              <a:rPr lang="en-US" dirty="0"/>
              <a:t>We will use double quotes “” to indicate strings</a:t>
            </a:r>
          </a:p>
          <a:p>
            <a:r>
              <a:rPr lang="en-US" dirty="0"/>
              <a:t>We will end each SQL statement with a ‘;’</a:t>
            </a:r>
          </a:p>
        </p:txBody>
      </p:sp>
    </p:spTree>
    <p:extLst>
      <p:ext uri="{BB962C8B-B14F-4D97-AF65-F5344CB8AC3E}">
        <p14:creationId xmlns:p14="http://schemas.microsoft.com/office/powerpoint/2010/main" val="3661319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little bit of about our group and 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Research Computing services, visit </a:t>
            </a:r>
            <a:r>
              <a:rPr lang="en-US" dirty="0">
                <a:hlinkClick r:id="rId3"/>
              </a:rPr>
              <a:t>http://rcs.bu.edu</a:t>
            </a:r>
            <a:r>
              <a:rPr lang="en-US" dirty="0"/>
              <a:t> for more info</a:t>
            </a:r>
          </a:p>
          <a:p>
            <a:pPr lvl="1"/>
            <a:r>
              <a:rPr lang="en-US" dirty="0"/>
              <a:t>Consulting</a:t>
            </a:r>
          </a:p>
          <a:p>
            <a:pPr lvl="1"/>
            <a:r>
              <a:rPr lang="en-US" dirty="0"/>
              <a:t>Teaching</a:t>
            </a:r>
          </a:p>
          <a:p>
            <a:pPr lvl="1"/>
            <a:r>
              <a:rPr lang="en-US" dirty="0"/>
              <a:t>Graphics</a:t>
            </a:r>
          </a:p>
          <a:p>
            <a:pPr lvl="1"/>
            <a:r>
              <a:rPr lang="en-US" dirty="0"/>
              <a:t>Optimization</a:t>
            </a:r>
          </a:p>
          <a:p>
            <a:r>
              <a:rPr lang="en-US" dirty="0"/>
              <a:t>Experience:</a:t>
            </a:r>
          </a:p>
          <a:p>
            <a:pPr lvl="1"/>
            <a:r>
              <a:rPr lang="en-US" dirty="0"/>
              <a:t>Database programming </a:t>
            </a:r>
          </a:p>
          <a:p>
            <a:pPr lvl="1"/>
            <a:r>
              <a:rPr lang="en-US" dirty="0"/>
              <a:t>Software development </a:t>
            </a:r>
          </a:p>
        </p:txBody>
      </p:sp>
    </p:spTree>
    <p:extLst>
      <p:ext uri="{BB962C8B-B14F-4D97-AF65-F5344CB8AC3E}">
        <p14:creationId xmlns:p14="http://schemas.microsoft.com/office/powerpoint/2010/main" val="1273270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Keywords Used in this Tutorial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2B71E-1B3A-4263-97C6-A14D5AC5D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483" y="1621409"/>
            <a:ext cx="10819876" cy="4091234"/>
          </a:xfrm>
        </p:spPr>
        <p:txBody>
          <a:bodyPr numCol="4"/>
          <a:lstStyle/>
          <a:p>
            <a:r>
              <a:rPr lang="en-US" dirty="0"/>
              <a:t>SELECT</a:t>
            </a:r>
          </a:p>
          <a:p>
            <a:r>
              <a:rPr lang="en-US" dirty="0"/>
              <a:t>*</a:t>
            </a:r>
          </a:p>
          <a:p>
            <a:r>
              <a:rPr lang="en-US" dirty="0"/>
              <a:t>FROM</a:t>
            </a:r>
          </a:p>
          <a:p>
            <a:r>
              <a:rPr lang="en-US" dirty="0"/>
              <a:t>ORDER BY</a:t>
            </a:r>
          </a:p>
          <a:p>
            <a:r>
              <a:rPr lang="en-US" dirty="0"/>
              <a:t>ASC </a:t>
            </a:r>
          </a:p>
          <a:p>
            <a:r>
              <a:rPr lang="en-US" dirty="0"/>
              <a:t>DESC</a:t>
            </a:r>
          </a:p>
          <a:p>
            <a:r>
              <a:rPr lang="en-US" dirty="0"/>
              <a:t>AND </a:t>
            </a:r>
          </a:p>
          <a:p>
            <a:r>
              <a:rPr lang="en-US" dirty="0"/>
              <a:t>OR</a:t>
            </a:r>
          </a:p>
          <a:p>
            <a:r>
              <a:rPr lang="en-US" dirty="0"/>
              <a:t>NOT</a:t>
            </a:r>
          </a:p>
          <a:p>
            <a:r>
              <a:rPr lang="en-US" dirty="0"/>
              <a:t>WHERE</a:t>
            </a:r>
          </a:p>
          <a:p>
            <a:r>
              <a:rPr lang="en-US" dirty="0"/>
              <a:t>LIMIT</a:t>
            </a:r>
          </a:p>
          <a:p>
            <a:r>
              <a:rPr lang="en-US" dirty="0"/>
              <a:t>DISTINCT</a:t>
            </a:r>
          </a:p>
          <a:p>
            <a:r>
              <a:rPr lang="en-US" dirty="0"/>
              <a:t>AS</a:t>
            </a:r>
          </a:p>
          <a:p>
            <a:r>
              <a:rPr lang="en-US" dirty="0"/>
              <a:t>GROUP BY</a:t>
            </a:r>
          </a:p>
          <a:p>
            <a:r>
              <a:rPr lang="en-US" dirty="0"/>
              <a:t>INNER JOIN</a:t>
            </a:r>
          </a:p>
          <a:p>
            <a:r>
              <a:rPr lang="en-US" dirty="0"/>
              <a:t>ON</a:t>
            </a:r>
          </a:p>
          <a:p>
            <a:r>
              <a:rPr lang="en-US" dirty="0"/>
              <a:t>!= </a:t>
            </a:r>
          </a:p>
          <a:p>
            <a:r>
              <a:rPr lang="en-US" dirty="0"/>
              <a:t>INSERT</a:t>
            </a:r>
          </a:p>
          <a:p>
            <a:r>
              <a:rPr lang="en-US" dirty="0"/>
              <a:t>UPDATE	</a:t>
            </a:r>
          </a:p>
          <a:p>
            <a:r>
              <a:rPr lang="en-US" dirty="0"/>
              <a:t>DELETE</a:t>
            </a:r>
          </a:p>
          <a:p>
            <a:r>
              <a:rPr lang="en-US" dirty="0"/>
              <a:t>CREATE</a:t>
            </a:r>
          </a:p>
          <a:p>
            <a:r>
              <a:rPr lang="en-US" dirty="0"/>
              <a:t>TABLE</a:t>
            </a:r>
          </a:p>
          <a:p>
            <a:r>
              <a:rPr lang="en-US" dirty="0"/>
              <a:t>LIKE</a:t>
            </a:r>
          </a:p>
          <a:p>
            <a:r>
              <a:rPr lang="en-US" dirty="0"/>
              <a:t> %</a:t>
            </a:r>
          </a:p>
          <a:p>
            <a:r>
              <a:rPr lang="en-US" dirty="0"/>
              <a:t>INTO</a:t>
            </a:r>
          </a:p>
          <a:p>
            <a:r>
              <a:rPr lang="en-US" dirty="0"/>
              <a:t>VALUES</a:t>
            </a:r>
          </a:p>
          <a:p>
            <a:r>
              <a:rPr lang="en-US" dirty="0"/>
              <a:t>DROP</a:t>
            </a:r>
          </a:p>
          <a:p>
            <a:r>
              <a:rPr lang="en-US" dirty="0"/>
              <a:t>NULL</a:t>
            </a:r>
          </a:p>
        </p:txBody>
      </p:sp>
    </p:spTree>
    <p:extLst>
      <p:ext uri="{BB962C8B-B14F-4D97-AF65-F5344CB8AC3E}">
        <p14:creationId xmlns:p14="http://schemas.microsoft.com/office/powerpoint/2010/main" val="7184597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Functions Used in this Tutorial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2B71E-1B3A-4263-97C6-A14D5AC5D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483" y="1621409"/>
            <a:ext cx="10819876" cy="4091234"/>
          </a:xfrm>
        </p:spPr>
        <p:txBody>
          <a:bodyPr numCol="4"/>
          <a:lstStyle/>
          <a:p>
            <a:r>
              <a:rPr lang="en-US" dirty="0"/>
              <a:t>COUNT()</a:t>
            </a:r>
          </a:p>
          <a:p>
            <a:r>
              <a:rPr lang="en-US" dirty="0"/>
              <a:t>MIN()</a:t>
            </a:r>
          </a:p>
          <a:p>
            <a:r>
              <a:rPr lang="en-US" dirty="0"/>
              <a:t>MAX()</a:t>
            </a:r>
          </a:p>
          <a:p>
            <a:r>
              <a:rPr lang="en-US" dirty="0"/>
              <a:t>AVG()</a:t>
            </a:r>
          </a:p>
          <a:p>
            <a:r>
              <a:rPr lang="en-US" dirty="0"/>
              <a:t>SUM()</a:t>
            </a:r>
          </a:p>
          <a:p>
            <a:r>
              <a:rPr lang="en-US" dirty="0"/>
              <a:t>REPLACE()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4463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40533"/>
            <a:ext cx="10566400" cy="685800"/>
          </a:xfrm>
        </p:spPr>
        <p:txBody>
          <a:bodyPr/>
          <a:lstStyle/>
          <a:p>
            <a:r>
              <a:rPr lang="en-US" dirty="0"/>
              <a:t>Hands On 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428590"/>
              </p:ext>
            </p:extLst>
          </p:nvPr>
        </p:nvGraphicFramePr>
        <p:xfrm>
          <a:off x="2200129" y="1982709"/>
          <a:ext cx="7068561" cy="318503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929781">
                  <a:extLst>
                    <a:ext uri="{9D8B030D-6E8A-4147-A177-3AD203B41FA5}">
                      <a16:colId xmlns:a16="http://schemas.microsoft.com/office/drawing/2014/main" val="251375431"/>
                    </a:ext>
                  </a:extLst>
                </a:gridCol>
                <a:gridCol w="4138780">
                  <a:extLst>
                    <a:ext uri="{9D8B030D-6E8A-4147-A177-3AD203B41FA5}">
                      <a16:colId xmlns:a16="http://schemas.microsoft.com/office/drawing/2014/main" val="400946340"/>
                    </a:ext>
                  </a:extLst>
                </a:gridCol>
              </a:tblGrid>
              <a:tr h="75264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Basic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SELECT + WHERE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3230555"/>
                  </a:ext>
                </a:extLst>
              </a:tr>
              <a:tr h="81079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Aggregation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SELECT + GROUP BY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4521423"/>
                  </a:ext>
                </a:extLst>
              </a:tr>
              <a:tr h="81079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JOIN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SELECT + JOIN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33269490"/>
                  </a:ext>
                </a:extLst>
              </a:tr>
              <a:tr h="81079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WRITE Queries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INSERT/UPDATE/DELETE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34622749"/>
                  </a:ext>
                </a:extLst>
              </a:tr>
            </a:tbl>
          </a:graphicData>
        </a:graphic>
      </p:graphicFrame>
      <p:sp>
        <p:nvSpPr>
          <p:cNvPr id="5" name="Right Brace 4">
            <a:extLst>
              <a:ext uri="{FF2B5EF4-FFF2-40B4-BE49-F238E27FC236}">
                <a16:creationId xmlns:a16="http://schemas.microsoft.com/office/drawing/2014/main" id="{4A4CC1EA-CC04-4FCF-8A83-4A2FF0578FBE}"/>
              </a:ext>
            </a:extLst>
          </p:cNvPr>
          <p:cNvSpPr/>
          <p:nvPr/>
        </p:nvSpPr>
        <p:spPr bwMode="auto">
          <a:xfrm>
            <a:off x="9404826" y="1982709"/>
            <a:ext cx="307818" cy="2390115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pitchFamily="-64" charset="-128"/>
              <a:cs typeface="Osaka" pitchFamily="-64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9E6336-AAF6-4A60-84F8-405978630327}"/>
              </a:ext>
            </a:extLst>
          </p:cNvPr>
          <p:cNvSpPr txBox="1"/>
          <p:nvPr/>
        </p:nvSpPr>
        <p:spPr>
          <a:xfrm>
            <a:off x="9712644" y="2956450"/>
            <a:ext cx="1560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Read Only </a:t>
            </a:r>
          </a:p>
        </p:txBody>
      </p:sp>
    </p:spTree>
    <p:extLst>
      <p:ext uri="{BB962C8B-B14F-4D97-AF65-F5344CB8AC3E}">
        <p14:creationId xmlns:p14="http://schemas.microsoft.com/office/powerpoint/2010/main" val="37216356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Tools and Files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/>
              <a:t>DB GUI : </a:t>
            </a:r>
            <a:r>
              <a:rPr lang="en-US" dirty="0" err="1"/>
              <a:t>DBBrowser</a:t>
            </a:r>
            <a:r>
              <a:rPr lang="en-US" dirty="0"/>
              <a:t> for SQLite</a:t>
            </a:r>
          </a:p>
          <a:p>
            <a:pPr lvl="1">
              <a:buFontTx/>
              <a:buChar char="-"/>
            </a:pPr>
            <a:r>
              <a:rPr lang="en-US" dirty="0"/>
              <a:t>sufficient yet simple/clean interface for demo purpose</a:t>
            </a:r>
          </a:p>
          <a:p>
            <a:pPr lvl="1">
              <a:buFontTx/>
              <a:buChar char="-"/>
            </a:pPr>
            <a:r>
              <a:rPr lang="en-US" dirty="0"/>
              <a:t>SQLite engine is already embedded in this tool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Sample DB: </a:t>
            </a:r>
            <a:r>
              <a:rPr lang="en-US" dirty="0" err="1"/>
              <a:t>sample_ecomm.db</a:t>
            </a:r>
            <a:r>
              <a:rPr lang="en-US" dirty="0"/>
              <a:t> </a:t>
            </a:r>
          </a:p>
          <a:p>
            <a:pPr marL="457200" lvl="1" indent="0">
              <a:buNone/>
            </a:pPr>
            <a:r>
              <a:rPr lang="en-US" dirty="0"/>
              <a:t>- a simple example e-commerce db. We will explore it a bit more …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629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91" y="1301527"/>
            <a:ext cx="7747817" cy="494074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sample_ecomm.db</a:t>
            </a:r>
            <a:r>
              <a:rPr lang="en-US" dirty="0"/>
              <a:t> preview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8003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sample_ecomm.db</a:t>
            </a:r>
            <a:r>
              <a:rPr lang="en-US" dirty="0"/>
              <a:t> preview – Customer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677" y="1962150"/>
            <a:ext cx="8690645" cy="322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6871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sample_ecomm.db</a:t>
            </a:r>
            <a:r>
              <a:rPr lang="en-US" dirty="0"/>
              <a:t> preview – Supplier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812" y="1828800"/>
            <a:ext cx="7917086" cy="3257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6009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sample_ecomm.db</a:t>
            </a:r>
            <a:r>
              <a:rPr lang="en-US" dirty="0"/>
              <a:t> preview – 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57375"/>
            <a:ext cx="10902950" cy="358616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15" y="1857375"/>
            <a:ext cx="10703685" cy="308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797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sample_ecomm.db</a:t>
            </a:r>
            <a:r>
              <a:rPr lang="en-US" dirty="0"/>
              <a:t> preview – </a:t>
            </a:r>
            <a:r>
              <a:rPr lang="en-US" dirty="0" err="1"/>
              <a:t>OrderHead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57375"/>
            <a:ext cx="10902950" cy="358616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72" y="2024063"/>
            <a:ext cx="10980428" cy="2783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5427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sample_ecomm.db</a:t>
            </a:r>
            <a:r>
              <a:rPr lang="en-US" dirty="0"/>
              <a:t> preview – </a:t>
            </a:r>
            <a:r>
              <a:rPr lang="en-US" dirty="0" err="1"/>
              <a:t>OrderItem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57374"/>
            <a:ext cx="10860088" cy="37004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49" y="1566862"/>
            <a:ext cx="6691314" cy="458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900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Outlines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77787"/>
            <a:ext cx="10566400" cy="3886200"/>
          </a:xfrm>
        </p:spPr>
        <p:txBody>
          <a:bodyPr numCol="2"/>
          <a:lstStyle/>
          <a:p>
            <a:pPr lvl="1"/>
            <a:r>
              <a:rPr lang="en-US" sz="2800" dirty="0"/>
              <a:t>What is SQL</a:t>
            </a:r>
          </a:p>
          <a:p>
            <a:pPr lvl="1"/>
            <a:r>
              <a:rPr lang="en-US" sz="2800" dirty="0"/>
              <a:t>SQL History</a:t>
            </a:r>
          </a:p>
          <a:p>
            <a:pPr lvl="1"/>
            <a:r>
              <a:rPr lang="en-US" sz="2800" dirty="0"/>
              <a:t>Terminology By Examples</a:t>
            </a:r>
          </a:p>
          <a:p>
            <a:pPr lvl="1"/>
            <a:r>
              <a:rPr lang="en-US" sz="2800" dirty="0"/>
              <a:t>SQL Syntax By Examples</a:t>
            </a:r>
          </a:p>
          <a:p>
            <a:pPr lvl="1"/>
            <a:r>
              <a:rPr lang="en-US" sz="2800" dirty="0"/>
              <a:t>SQL Category</a:t>
            </a:r>
          </a:p>
          <a:p>
            <a:pPr lvl="1"/>
            <a:r>
              <a:rPr lang="en-US" sz="2800" dirty="0"/>
              <a:t>Small yet worth noting points</a:t>
            </a:r>
          </a:p>
          <a:p>
            <a:r>
              <a:rPr lang="en-US" sz="2800" dirty="0"/>
              <a:t>Tutorial sample </a:t>
            </a:r>
            <a:r>
              <a:rPr lang="en-US" sz="2800" dirty="0" err="1"/>
              <a:t>db</a:t>
            </a:r>
            <a:r>
              <a:rPr lang="en-US" sz="2800" dirty="0"/>
              <a:t> overview</a:t>
            </a:r>
          </a:p>
          <a:p>
            <a:r>
              <a:rPr lang="en-US" sz="2800" dirty="0"/>
              <a:t>Schema of the sample </a:t>
            </a:r>
            <a:r>
              <a:rPr lang="en-US" sz="2800" dirty="0" err="1"/>
              <a:t>db</a:t>
            </a:r>
            <a:endParaRPr lang="en-US" sz="2800" dirty="0"/>
          </a:p>
          <a:p>
            <a:r>
              <a:rPr lang="en-US" sz="2800" dirty="0"/>
              <a:t>Data of the sample </a:t>
            </a:r>
            <a:r>
              <a:rPr lang="en-US" sz="2800" dirty="0" err="1"/>
              <a:t>db</a:t>
            </a:r>
            <a:endParaRPr lang="en-US" sz="2800" dirty="0"/>
          </a:p>
          <a:p>
            <a:r>
              <a:rPr lang="en-US" sz="2800" dirty="0"/>
              <a:t>Hands on Tutorial Setup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SCC Research Data Metrics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72B4C8-2E5B-4FF7-B465-81AAE793384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0F105235-4251-45D8-B60C-03D5A3929EEF}" type="datetime1">
              <a:rPr lang="en-US" smtClean="0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789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Customer  - data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47654"/>
            <a:ext cx="10566400" cy="3886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9C2155-3DA1-4C10-8AD4-A84265150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000250"/>
            <a:ext cx="100584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5262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OrderHead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47654"/>
            <a:ext cx="10566400" cy="3886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0FF4E2-018A-41EE-9A55-16C0A25AE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275" y="2000250"/>
            <a:ext cx="100774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2051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OrderItem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47654"/>
            <a:ext cx="10566400" cy="3886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094F62-CF2D-4184-A533-DA057C348E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237" y="2014537"/>
            <a:ext cx="6105525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775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47654"/>
            <a:ext cx="10566400" cy="3886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5494F4-C5D5-4ED6-91E2-C91924F18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655" y="2330884"/>
            <a:ext cx="9835299" cy="219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3652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Supplier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47654"/>
            <a:ext cx="10566400" cy="3886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C24494-EE92-4092-9EF7-D944ACE39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0" y="2541561"/>
            <a:ext cx="10566400" cy="191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018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Setup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2342" y="1447800"/>
            <a:ext cx="9506857" cy="4267199"/>
          </a:xfrm>
        </p:spPr>
        <p:txBody>
          <a:bodyPr>
            <a:normAutofit fontScale="25000" lnSpcReduction="20000"/>
          </a:bodyPr>
          <a:lstStyle/>
          <a:p>
            <a:pPr marL="457200" lvl="1" indent="0">
              <a:buNone/>
            </a:pPr>
            <a:r>
              <a:rPr lang="fr-FR" sz="6400" dirty="0"/>
              <a:t>Option 1: Use BU Common App - </a:t>
            </a:r>
            <a:r>
              <a:rPr lang="en-US" sz="6400" u="sng" dirty="0">
                <a:hlinkClick r:id="rId3"/>
              </a:rPr>
              <a:t>https://rdweb.wvd.microsoft.com/arm/webclient/index.html</a:t>
            </a:r>
            <a:endParaRPr lang="en-US" sz="6400" u="sng" dirty="0"/>
          </a:p>
          <a:p>
            <a:pPr marL="457200" lvl="1" indent="0">
              <a:buNone/>
            </a:pPr>
            <a:r>
              <a:rPr lang="fr-FR" sz="6400" dirty="0" err="1"/>
              <a:t>Other</a:t>
            </a:r>
            <a:r>
              <a:rPr lang="fr-FR" sz="6400" dirty="0"/>
              <a:t> options:  </a:t>
            </a:r>
            <a:r>
              <a:rPr lang="fr-FR" sz="6400" dirty="0" err="1"/>
              <a:t>install</a:t>
            </a:r>
            <a:r>
              <a:rPr lang="fr-FR" sz="6400" dirty="0"/>
              <a:t> local copy</a:t>
            </a:r>
          </a:p>
          <a:p>
            <a:pPr marL="457200" lvl="1" indent="0">
              <a:buNone/>
            </a:pPr>
            <a:endParaRPr lang="en-US" sz="6400" dirty="0"/>
          </a:p>
          <a:p>
            <a:pPr marL="457200" lvl="1" indent="0">
              <a:buNone/>
            </a:pPr>
            <a:r>
              <a:rPr lang="en-US" sz="6400" dirty="0"/>
              <a:t>All the tutorial files can be accessed from: </a:t>
            </a:r>
          </a:p>
          <a:p>
            <a:pPr marL="457200" lvl="1" indent="0">
              <a:buNone/>
            </a:pPr>
            <a:r>
              <a:rPr lang="en-US" sz="6400" u="sng" dirty="0">
                <a:hlinkClick r:id="rId4"/>
              </a:rPr>
              <a:t>http://rcs.bu.edu/examples/db/tutorials/intro2SQL/</a:t>
            </a:r>
            <a:r>
              <a:rPr lang="en-US" sz="6400" dirty="0"/>
              <a:t>  </a:t>
            </a:r>
          </a:p>
          <a:p>
            <a:pPr marL="457200" lvl="1" indent="0">
              <a:buNone/>
            </a:pPr>
            <a:endParaRPr lang="en-US" sz="6400" dirty="0"/>
          </a:p>
          <a:p>
            <a:pPr marL="457200" lvl="1" indent="0">
              <a:buNone/>
            </a:pPr>
            <a:r>
              <a:rPr lang="en-US" sz="6400" dirty="0"/>
              <a:t>Download Tutorial materials as one single package (</a:t>
            </a:r>
            <a:r>
              <a:rPr lang="en-US" sz="6400" u="sng" dirty="0">
                <a:solidFill>
                  <a:srgbClr val="FF0000"/>
                </a:solidFill>
                <a:highlight>
                  <a:srgbClr val="FFFF00"/>
                </a:highlight>
              </a:rPr>
              <a:t>After download, please unzip the above zip file before you move forward !! </a:t>
            </a:r>
            <a:r>
              <a:rPr lang="en-US" sz="6400" dirty="0"/>
              <a:t>): </a:t>
            </a:r>
          </a:p>
          <a:p>
            <a:pPr marL="457200" lvl="1" indent="0">
              <a:buNone/>
            </a:pPr>
            <a:r>
              <a:rPr lang="en-US" sz="6400" u="sng" dirty="0">
                <a:hlinkClick r:id="rId5"/>
              </a:rPr>
              <a:t>http://rcs.bu.edu/examples/db/tutorials/intro2SQL/intro2Sql.zip</a:t>
            </a:r>
            <a:r>
              <a:rPr lang="en-US" sz="6400" u="sng" dirty="0"/>
              <a:t> </a:t>
            </a:r>
          </a:p>
          <a:p>
            <a:pPr marL="457200" lvl="1" indent="0">
              <a:buNone/>
            </a:pPr>
            <a:endParaRPr lang="en-US" sz="6400" u="sng" dirty="0"/>
          </a:p>
          <a:p>
            <a:pPr marL="457200" lvl="1" indent="0">
              <a:buNone/>
            </a:pPr>
            <a:r>
              <a:rPr lang="en-US" sz="6400" dirty="0"/>
              <a:t>Tutorial Setup Instructions are at the ‘presentation/’ subdirectory: </a:t>
            </a:r>
          </a:p>
          <a:p>
            <a:pPr marL="457200" lvl="1" indent="0">
              <a:buNone/>
            </a:pPr>
            <a:r>
              <a:rPr lang="fr-FR" sz="6400" dirty="0" err="1">
                <a:hlinkClick r:id="rId6"/>
              </a:rPr>
              <a:t>presentation</a:t>
            </a:r>
            <a:r>
              <a:rPr lang="fr-FR" sz="6400" dirty="0">
                <a:hlinkClick r:id="rId6"/>
              </a:rPr>
              <a:t>/instr_tutorialSetup_local.docx</a:t>
            </a:r>
            <a:r>
              <a:rPr lang="fr-FR" sz="6400" dirty="0"/>
              <a:t>   </a:t>
            </a:r>
            <a:r>
              <a:rPr lang="fr-FR" sz="6400" dirty="0">
                <a:highlight>
                  <a:srgbClr val="FFFF00"/>
                </a:highlight>
              </a:rPr>
              <a:t>(</a:t>
            </a:r>
            <a:r>
              <a:rPr lang="fr-FR" sz="6400" dirty="0" err="1">
                <a:highlight>
                  <a:srgbClr val="FFFF00"/>
                </a:highlight>
              </a:rPr>
              <a:t>install</a:t>
            </a:r>
            <a:r>
              <a:rPr lang="fr-FR" sz="6400" dirty="0">
                <a:highlight>
                  <a:srgbClr val="FFFF00"/>
                </a:highlight>
              </a:rPr>
              <a:t> on PC/Windows</a:t>
            </a:r>
            <a:r>
              <a:rPr lang="fr-FR" sz="6400" dirty="0"/>
              <a:t>)</a:t>
            </a:r>
          </a:p>
          <a:p>
            <a:pPr marL="457200" lvl="1" indent="0">
              <a:buNone/>
            </a:pPr>
            <a:r>
              <a:rPr lang="fr-FR" sz="6400" dirty="0" err="1">
                <a:hlinkClick r:id="rId6"/>
              </a:rPr>
              <a:t>presentation</a:t>
            </a:r>
            <a:r>
              <a:rPr lang="fr-FR" sz="6400" dirty="0">
                <a:hlinkClick r:id="rId6"/>
              </a:rPr>
              <a:t>/instr_tutorialSetup_local_mac.docx</a:t>
            </a:r>
            <a:r>
              <a:rPr lang="fr-FR" sz="6400" dirty="0"/>
              <a:t>   </a:t>
            </a:r>
            <a:r>
              <a:rPr lang="fr-FR" sz="6400" dirty="0">
                <a:highlight>
                  <a:srgbClr val="FFFF00"/>
                </a:highlight>
              </a:rPr>
              <a:t>(</a:t>
            </a:r>
            <a:r>
              <a:rPr lang="fr-FR" sz="6400" dirty="0" err="1">
                <a:highlight>
                  <a:srgbClr val="FFFF00"/>
                </a:highlight>
              </a:rPr>
              <a:t>install</a:t>
            </a:r>
            <a:r>
              <a:rPr lang="fr-FR" sz="6400" dirty="0">
                <a:highlight>
                  <a:srgbClr val="FFFF00"/>
                </a:highlight>
              </a:rPr>
              <a:t> on Apple Mac OS 10.12+</a:t>
            </a:r>
            <a:r>
              <a:rPr lang="fr-FR" sz="6400" dirty="0"/>
              <a:t>)</a:t>
            </a:r>
          </a:p>
          <a:p>
            <a:pPr marL="457200" lvl="1" indent="0">
              <a:buNone/>
            </a:pPr>
            <a:endParaRPr lang="fr-FR" sz="6400" dirty="0"/>
          </a:p>
          <a:p>
            <a:pPr marL="457200" lvl="1" indent="0">
              <a:buNone/>
            </a:pPr>
            <a:r>
              <a:rPr lang="fr-FR" sz="6400" dirty="0"/>
              <a:t>DB Browser software </a:t>
            </a:r>
            <a:r>
              <a:rPr lang="fr-FR" sz="6400" dirty="0" err="1"/>
              <a:t>tool</a:t>
            </a:r>
            <a:r>
              <a:rPr lang="fr-FR" sz="6400" dirty="0"/>
              <a:t> : </a:t>
            </a:r>
            <a:r>
              <a:rPr lang="fr-FR" sz="6400" dirty="0" err="1"/>
              <a:t>tutfiles</a:t>
            </a:r>
            <a:r>
              <a:rPr lang="fr-FR" sz="6400" dirty="0"/>
              <a:t>/software/</a:t>
            </a:r>
          </a:p>
          <a:p>
            <a:pPr marL="457200" lvl="1" indent="0">
              <a:buNone/>
            </a:pPr>
            <a:r>
              <a:rPr lang="fr-FR" sz="6400" dirty="0"/>
              <a:t>Tutorial </a:t>
            </a:r>
            <a:r>
              <a:rPr lang="fr-FR" sz="6400" dirty="0" err="1"/>
              <a:t>Sample</a:t>
            </a:r>
            <a:r>
              <a:rPr lang="fr-FR" sz="6400" dirty="0"/>
              <a:t> DB : </a:t>
            </a:r>
            <a:r>
              <a:rPr lang="fr-FR" sz="6400" dirty="0" err="1"/>
              <a:t>tutfiles</a:t>
            </a:r>
            <a:r>
              <a:rPr lang="fr-FR" sz="6400" dirty="0"/>
              <a:t>/</a:t>
            </a:r>
            <a:r>
              <a:rPr lang="fr-FR" sz="6400" dirty="0" err="1"/>
              <a:t>db</a:t>
            </a:r>
            <a:r>
              <a:rPr lang="fr-FR" sz="6400" dirty="0"/>
              <a:t>/</a:t>
            </a:r>
            <a:r>
              <a:rPr lang="fr-FR" sz="6400" dirty="0" err="1"/>
              <a:t>sample_ecomm.db</a:t>
            </a:r>
            <a:endParaRPr lang="fr-FR" sz="6400" dirty="0"/>
          </a:p>
          <a:p>
            <a:pPr marL="457200" lvl="1" indent="0">
              <a:buNone/>
            </a:pPr>
            <a:r>
              <a:rPr lang="fr-FR" sz="6400" dirty="0" err="1"/>
              <a:t>Demo</a:t>
            </a:r>
            <a:r>
              <a:rPr lang="fr-FR" sz="6400" dirty="0"/>
              <a:t> SQL script: </a:t>
            </a:r>
            <a:r>
              <a:rPr lang="fr-FR" sz="6400" dirty="0" err="1"/>
              <a:t>tutfiles</a:t>
            </a:r>
            <a:r>
              <a:rPr lang="fr-FR" sz="6400" dirty="0"/>
              <a:t>/</a:t>
            </a:r>
            <a:r>
              <a:rPr lang="fr-FR" sz="6400" dirty="0" err="1"/>
              <a:t>sql</a:t>
            </a:r>
            <a:r>
              <a:rPr lang="fr-FR" sz="6400" dirty="0"/>
              <a:t>/</a:t>
            </a:r>
            <a:r>
              <a:rPr lang="fr-FR" sz="6400" dirty="0" err="1"/>
              <a:t>ecomm_demo.sql</a:t>
            </a:r>
            <a:endParaRPr lang="fr-FR" sz="6400" dirty="0"/>
          </a:p>
          <a:p>
            <a:pPr marL="457200" lvl="1" indent="0">
              <a:buNone/>
            </a:pPr>
            <a:endParaRPr lang="fr-FR" sz="6400" dirty="0"/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endParaRPr lang="en-US" u="sng" dirty="0">
              <a:solidFill>
                <a:srgbClr val="FF0000"/>
              </a:solidFill>
              <a:hlinkClick r:id="rId3"/>
            </a:endParaRP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3533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2FF96-AC61-49E4-A1F2-80C58F0BB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0" y="800100"/>
            <a:ext cx="10566400" cy="685800"/>
          </a:xfrm>
        </p:spPr>
        <p:txBody>
          <a:bodyPr/>
          <a:lstStyle/>
          <a:p>
            <a:r>
              <a:rPr lang="en-US" dirty="0"/>
              <a:t>Some Extra Info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940EA-4391-4DDC-B0D3-58C0DB641F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1714" y="2590800"/>
            <a:ext cx="9452429" cy="1164771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The following pages are some extra information you may be interested in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8DEB01-D7B6-4542-9AB5-01257BBA05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SCC Research Data Metrics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9D74F2-42E5-44E8-BF25-D7DD8BD491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72B4C8-2E5B-4FF7-B465-81AAE793384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291D8A-0F3D-4D57-96B7-D775202A333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0F105235-4251-45D8-B60C-03D5A3929EEF}" type="datetime1">
              <a:rPr lang="en-US" smtClean="0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764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Point #1: </a:t>
            </a:r>
            <a:r>
              <a:rPr lang="en-US" dirty="0"/>
              <a:t>GUI tool is not the only way!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1A43F1-DE4C-447B-A8C8-128E851CE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9680" y="1950720"/>
            <a:ext cx="7528560" cy="376428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GUI tool like DB Browser is not the only way to access databases!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There could be many other ways! The following are the two ways: </a:t>
            </a:r>
          </a:p>
        </p:txBody>
      </p:sp>
    </p:spTree>
    <p:extLst>
      <p:ext uri="{BB962C8B-B14F-4D97-AF65-F5344CB8AC3E}">
        <p14:creationId xmlns:p14="http://schemas.microsoft.com/office/powerpoint/2010/main" val="23891814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SQLite Programming Interface - Python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2127021-06B3-4FF1-8C6B-F9553BD168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16628" y="1595475"/>
            <a:ext cx="8604269" cy="462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6433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SQLite Programming Interface - Python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444EDB4-225F-4F84-A2BF-4D64F7B40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Just run as normal python script: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C9E47D-432F-4B33-992A-FCD25F8C5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0237" y="2976562"/>
            <a:ext cx="839152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432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</a:t>
            </a:r>
            <a:r>
              <a:rPr lang="en-US" altLang="zh-CN" dirty="0"/>
              <a:t>SQL ( </a:t>
            </a:r>
            <a:r>
              <a:rPr lang="zh-CN" altLang="en-US" dirty="0"/>
              <a:t>‘</a:t>
            </a:r>
            <a:r>
              <a:rPr lang="en-US" dirty="0">
                <a:solidFill>
                  <a:srgbClr val="FF0000"/>
                </a:solidFill>
              </a:rPr>
              <a:t>Structured</a:t>
            </a: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</a:rPr>
              <a:t>Query</a:t>
            </a:r>
            <a:r>
              <a:rPr lang="en-US" dirty="0"/>
              <a:t> </a:t>
            </a:r>
            <a:r>
              <a:rPr lang="en-US" dirty="0">
                <a:solidFill>
                  <a:srgbClr val="CC0066"/>
                </a:solidFill>
              </a:rPr>
              <a:t>Language</a:t>
            </a:r>
            <a:r>
              <a:rPr lang="zh-CN" altLang="en-US" dirty="0"/>
              <a:t>’ </a:t>
            </a:r>
            <a:r>
              <a:rPr lang="en-US" altLang="zh-CN" dirty="0"/>
              <a:t>)?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SQL stands for ‘Structured Query Language’</a:t>
            </a:r>
          </a:p>
          <a:p>
            <a:pPr>
              <a:spcBef>
                <a:spcPts val="1800"/>
              </a:spcBef>
            </a:pPr>
            <a:r>
              <a:rPr lang="en-US" dirty="0"/>
              <a:t>SQL is </a:t>
            </a:r>
            <a:r>
              <a:rPr lang="en-US" dirty="0">
                <a:solidFill>
                  <a:srgbClr val="FF0000"/>
                </a:solidFill>
              </a:rPr>
              <a:t>domain-specific</a:t>
            </a:r>
            <a:r>
              <a:rPr lang="en-US" dirty="0"/>
              <a:t> language, NOT a general programming language</a:t>
            </a:r>
          </a:p>
          <a:p>
            <a:pPr lvl="1">
              <a:spcBef>
                <a:spcPts val="1800"/>
              </a:spcBef>
            </a:pPr>
            <a:r>
              <a:rPr lang="en-US" dirty="0"/>
              <a:t>SQL is specialized to handle ‘</a:t>
            </a:r>
            <a:r>
              <a:rPr lang="en-US" dirty="0">
                <a:solidFill>
                  <a:srgbClr val="FF0000"/>
                </a:solidFill>
              </a:rPr>
              <a:t>structured data</a:t>
            </a:r>
            <a:r>
              <a:rPr lang="en-US" dirty="0"/>
              <a:t>’ that follows relational model – data that incorporates relations among entities and variables.</a:t>
            </a:r>
          </a:p>
          <a:p>
            <a:pPr lvl="1">
              <a:spcBef>
                <a:spcPts val="1800"/>
              </a:spcBef>
            </a:pPr>
            <a:r>
              <a:rPr lang="en-US" dirty="0"/>
              <a:t>Used to interact with relational databases to manage data: create, populate, modify, or destroy data.  Also can manage data access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1102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SQLite Programming Interface - R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9587" y="1447800"/>
            <a:ext cx="9223368" cy="4229100"/>
          </a:xfrm>
        </p:spPr>
      </p:pic>
    </p:spTree>
    <p:extLst>
      <p:ext uri="{BB962C8B-B14F-4D97-AF65-F5344CB8AC3E}">
        <p14:creationId xmlns:p14="http://schemas.microsoft.com/office/powerpoint/2010/main" val="24170806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0BAB-6E78-480B-8E76-BC6A8041E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Point #2:</a:t>
            </a:r>
            <a:r>
              <a:rPr lang="en-US" dirty="0"/>
              <a:t> How to Choose Database Tool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16645-DF83-4569-8169-DB0ACFE930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understand the differences among Database Management Systems (DBMSs)</a:t>
            </a:r>
          </a:p>
          <a:p>
            <a:r>
              <a:rPr lang="en-US" dirty="0"/>
              <a:t>2. Analyze Data </a:t>
            </a:r>
          </a:p>
          <a:p>
            <a:pPr lvl="1"/>
            <a:r>
              <a:rPr lang="en-US" dirty="0"/>
              <a:t>a. writing DB/reading DB</a:t>
            </a:r>
          </a:p>
          <a:p>
            <a:pPr lvl="1"/>
            <a:r>
              <a:rPr lang="en-US" dirty="0"/>
              <a:t>b. frequency</a:t>
            </a:r>
          </a:p>
          <a:p>
            <a:pPr lvl="1"/>
            <a:r>
              <a:rPr lang="en-US" dirty="0"/>
              <a:t>c. application domain (real time/transactional) ?</a:t>
            </a:r>
          </a:p>
          <a:p>
            <a:r>
              <a:rPr lang="en-US" dirty="0"/>
              <a:t>3. Budget and Cost</a:t>
            </a:r>
          </a:p>
          <a:p>
            <a:pPr lvl="1"/>
            <a:r>
              <a:rPr lang="en-US" dirty="0"/>
              <a:t>a. initial cost</a:t>
            </a:r>
          </a:p>
          <a:p>
            <a:pPr lvl="1"/>
            <a:r>
              <a:rPr lang="en-US" dirty="0"/>
              <a:t>b. </a:t>
            </a:r>
            <a:r>
              <a:rPr lang="en-US" dirty="0" err="1"/>
              <a:t>maintainence</a:t>
            </a: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079412-AC38-4411-A2B2-92D00682F4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SCC Research Data Metrics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0BF624-FFDD-4049-9EFB-2D265A8E10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72B4C8-2E5B-4FF7-B465-81AAE7933849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1753908-4DA8-4E1E-8981-ED990DD8F57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0F105235-4251-45D8-B60C-03D5A3929EEF}" type="datetime1">
              <a:rPr lang="en-US" smtClean="0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4902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5307E-6957-42D3-AC0A-D91157874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Resources: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19797-5FF6-417E-A27D-7948DDA1E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hlinkClick r:id="rId2"/>
            </a:endParaRPr>
          </a:p>
          <a:p>
            <a:r>
              <a:rPr lang="en-US" dirty="0"/>
              <a:t>This tutorial materials: </a:t>
            </a:r>
          </a:p>
          <a:p>
            <a:pPr marL="457200" lvl="1" indent="0">
              <a:buNone/>
            </a:pPr>
            <a:r>
              <a:rPr lang="en-US" u="sng" dirty="0">
                <a:hlinkClick r:id="rId3"/>
              </a:rPr>
              <a:t>http://rcs.bu.edu/examples/db/tutorials/intro2SQL/</a:t>
            </a:r>
            <a:r>
              <a:rPr lang="en-US" dirty="0"/>
              <a:t> </a:t>
            </a:r>
            <a:endParaRPr lang="en-US" dirty="0">
              <a:hlinkClick r:id="rId2"/>
            </a:endParaRPr>
          </a:p>
          <a:p>
            <a:r>
              <a:rPr lang="en-US" dirty="0"/>
              <a:t>W3Schools SQL tutorial: </a:t>
            </a:r>
            <a:r>
              <a:rPr lang="en-US" dirty="0">
                <a:hlinkClick r:id="rId2"/>
              </a:rPr>
              <a:t>https://www.w3schools.com/sql/</a:t>
            </a:r>
            <a:endParaRPr lang="en-US" dirty="0"/>
          </a:p>
          <a:p>
            <a:r>
              <a:rPr lang="en-US" dirty="0"/>
              <a:t>Khan Academy: 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hlinkClick r:id="rId4"/>
              </a:rPr>
              <a:t>https://www.khanacademy.org/computing/computer-programming/sql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220B72-D8FD-45C8-8896-4654BE4E39F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SCC Research Data Metrics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338251-282F-49BC-92DC-0393ACB07E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72B4C8-2E5B-4FF7-B465-81AAE7933849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056B33-D5B5-4AAD-A0B3-790B58EB147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0F105235-4251-45D8-B60C-03D5A3929EEF}" type="datetime1">
              <a:rPr lang="en-US" smtClean="0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5538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26FAD-69EB-4CC3-9725-1AB3DA84A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08668"/>
            <a:ext cx="10301402" cy="4706332"/>
          </a:xfrm>
        </p:spPr>
        <p:txBody>
          <a:bodyPr/>
          <a:lstStyle/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sz="4800" dirty="0">
                <a:solidFill>
                  <a:srgbClr val="FF0000"/>
                </a:solidFill>
              </a:rPr>
              <a:t>Thank You !!</a:t>
            </a:r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dirty="0"/>
              <a:t>Please don’t forget to spend some time to give me some feedback at 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400" dirty="0">
                <a:solidFill>
                  <a:srgbClr val="FF0000"/>
                </a:solidFill>
                <a:hlinkClick r:id="rId2"/>
              </a:rPr>
              <a:t>http://rcs.bu.edu/eval</a:t>
            </a:r>
            <a:r>
              <a:rPr lang="en-US" sz="4400" dirty="0">
                <a:solidFill>
                  <a:srgbClr val="FF0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F19428-B589-452F-8AAA-92161A89ED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SCC Research Data Metrics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ED907D-D4FF-4685-B718-15CA9DD409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72B4C8-2E5B-4FF7-B465-81AAE7933849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48BF80-706E-47AF-83B3-52E4B46D29B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0F105235-4251-45D8-B60C-03D5A3929EEF}" type="datetime1">
              <a:rPr lang="en-US" smtClean="0"/>
              <a:pPr>
                <a:defRPr/>
              </a:pPr>
              <a:t>8/13/2021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72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SQL is a standard language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Nevertheless, SQL is a ‘</a:t>
            </a:r>
            <a:r>
              <a:rPr lang="en-US" dirty="0">
                <a:solidFill>
                  <a:srgbClr val="CC0066"/>
                </a:solidFill>
              </a:rPr>
              <a:t>language</a:t>
            </a:r>
            <a:r>
              <a:rPr lang="en-US" dirty="0"/>
              <a:t>’. It has its language specification – a set of language elements, rules and syntax</a:t>
            </a:r>
          </a:p>
          <a:p>
            <a:pPr>
              <a:spcBef>
                <a:spcPts val="1800"/>
              </a:spcBef>
            </a:pPr>
            <a:r>
              <a:rPr lang="en-US" dirty="0"/>
              <a:t>Rigid and structural – </a:t>
            </a:r>
            <a:r>
              <a:rPr lang="en-US" altLang="zh-CN" dirty="0"/>
              <a:t>have</a:t>
            </a:r>
            <a:r>
              <a:rPr lang="en-US" dirty="0"/>
              <a:t> both advantage</a:t>
            </a:r>
            <a:r>
              <a:rPr lang="en-US" altLang="zh-CN" dirty="0"/>
              <a:t>s</a:t>
            </a:r>
            <a:r>
              <a:rPr lang="en-US" dirty="0"/>
              <a:t> and disadvantage</a:t>
            </a:r>
            <a:r>
              <a:rPr lang="en-US" altLang="zh-CN" dirty="0"/>
              <a:t>s</a:t>
            </a:r>
            <a:endParaRPr lang="en-US" dirty="0"/>
          </a:p>
          <a:p>
            <a:pPr lvl="1">
              <a:spcBef>
                <a:spcPts val="1800"/>
              </a:spcBef>
            </a:pPr>
            <a:r>
              <a:rPr lang="en-US" dirty="0"/>
              <a:t>Since the underlying data model is structural, SQL is very ‘</a:t>
            </a:r>
            <a:r>
              <a:rPr lang="en-US" dirty="0">
                <a:solidFill>
                  <a:srgbClr val="FF0000"/>
                </a:solidFill>
              </a:rPr>
              <a:t>structural</a:t>
            </a:r>
            <a:r>
              <a:rPr lang="en-US" dirty="0"/>
              <a:t>’ too - requiring rigid predefined </a:t>
            </a:r>
            <a:r>
              <a:rPr lang="en-US" i="1" dirty="0"/>
              <a:t>schema</a:t>
            </a:r>
            <a:r>
              <a:rPr lang="en-US" dirty="0"/>
              <a:t> as compared with those of ‘</a:t>
            </a:r>
            <a:r>
              <a:rPr lang="en-US" dirty="0" err="1"/>
              <a:t>noSQL</a:t>
            </a:r>
            <a:r>
              <a:rPr lang="en-US" dirty="0"/>
              <a:t>’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Syntax and grammar is also strict</a:t>
            </a:r>
          </a:p>
          <a:p>
            <a:pPr>
              <a:spcBef>
                <a:spcPts val="1200"/>
              </a:spcBef>
            </a:pPr>
            <a:r>
              <a:rPr lang="en-US" dirty="0"/>
              <a:t>SQL specific features – triggers, stored procedures</a:t>
            </a:r>
          </a:p>
        </p:txBody>
      </p:sp>
    </p:spTree>
    <p:extLst>
      <p:ext uri="{BB962C8B-B14F-4D97-AF65-F5344CB8AC3E}">
        <p14:creationId xmlns:p14="http://schemas.microsoft.com/office/powerpoint/2010/main" val="4289454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History of SQL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First developed in 1970s by two scientists at IBM following a theory of ‘relational algebra’ by Edgar F. Codd, who was also an IBM scientist.</a:t>
            </a:r>
          </a:p>
          <a:p>
            <a:pPr>
              <a:spcBef>
                <a:spcPts val="1800"/>
              </a:spcBef>
            </a:pPr>
            <a:r>
              <a:rPr lang="en-US" dirty="0"/>
              <a:t>First commercial implementation of SQL-based RDBMS was Oracle’s V2.</a:t>
            </a:r>
          </a:p>
          <a:p>
            <a:pPr>
              <a:spcBef>
                <a:spcPts val="1800"/>
              </a:spcBef>
            </a:pPr>
            <a:r>
              <a:rPr lang="en-US" dirty="0"/>
              <a:t>First adopted by ANSI in 1986, and ISO in 1987 as standard.</a:t>
            </a:r>
          </a:p>
          <a:p>
            <a:pPr>
              <a:spcBef>
                <a:spcPts val="1800"/>
              </a:spcBef>
            </a:pPr>
            <a:r>
              <a:rPr lang="en-US" dirty="0"/>
              <a:t>The latest version of the SQL standard is from 2016. There have been very many versions in between.</a:t>
            </a:r>
          </a:p>
          <a:p>
            <a:pPr>
              <a:spcBef>
                <a:spcPts val="1800"/>
              </a:spcBef>
            </a:pPr>
            <a:r>
              <a:rPr lang="en-US" dirty="0"/>
              <a:t>Though standardized, this does not necessarily mean SQL code can be migrated between different RDBMS seamlessly (Why?)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994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Terminology - Structure 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6503" y="1847653"/>
            <a:ext cx="6898326" cy="3440784"/>
          </a:xfrm>
        </p:spPr>
        <p:txBody>
          <a:bodyPr numCol="2"/>
          <a:lstStyle/>
          <a:p>
            <a:pPr>
              <a:spcBef>
                <a:spcPts val="1200"/>
              </a:spcBef>
            </a:pPr>
            <a:r>
              <a:rPr lang="en-US" dirty="0"/>
              <a:t>Database</a:t>
            </a:r>
          </a:p>
          <a:p>
            <a:pPr>
              <a:spcBef>
                <a:spcPts val="1200"/>
              </a:spcBef>
            </a:pPr>
            <a:r>
              <a:rPr lang="en-US" dirty="0"/>
              <a:t>Table </a:t>
            </a:r>
          </a:p>
          <a:p>
            <a:pPr>
              <a:spcBef>
                <a:spcPts val="1200"/>
              </a:spcBef>
            </a:pPr>
            <a:r>
              <a:rPr lang="en-US" dirty="0"/>
              <a:t>Column</a:t>
            </a:r>
          </a:p>
          <a:p>
            <a:pPr>
              <a:spcBef>
                <a:spcPts val="1200"/>
              </a:spcBef>
            </a:pPr>
            <a:r>
              <a:rPr lang="en-US" dirty="0"/>
              <a:t>Row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Relation</a:t>
            </a:r>
          </a:p>
          <a:p>
            <a:pPr>
              <a:spcBef>
                <a:spcPts val="1200"/>
              </a:spcBef>
            </a:pPr>
            <a:r>
              <a:rPr lang="en-US" dirty="0"/>
              <a:t>Primary key</a:t>
            </a:r>
          </a:p>
          <a:p>
            <a:pPr>
              <a:spcBef>
                <a:spcPts val="1200"/>
              </a:spcBef>
            </a:pPr>
            <a:r>
              <a:rPr lang="en-US" dirty="0"/>
              <a:t>Foreign key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683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</a:t>
            </a:r>
            <a:r>
              <a:rPr lang="en-US" i="1" dirty="0" err="1"/>
              <a:t>sample</a:t>
            </a:r>
            <a:r>
              <a:rPr lang="en-US" i="1" u="sng" dirty="0" err="1"/>
              <a:t>_</a:t>
            </a:r>
            <a:r>
              <a:rPr lang="en-US" i="1" dirty="0" err="1"/>
              <a:t>ecomm.db</a:t>
            </a:r>
            <a:r>
              <a:rPr lang="en-US" i="1" dirty="0"/>
              <a:t> </a:t>
            </a:r>
            <a:r>
              <a:rPr lang="en-US" dirty="0"/>
              <a:t>as an Example - schema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465" y="1296741"/>
            <a:ext cx="7304301" cy="495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788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Customer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47654"/>
            <a:ext cx="10566400" cy="3886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9C2155-3DA1-4C10-8AD4-A84265150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000250"/>
            <a:ext cx="100584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4160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Osaka" pitchFamily="-64" charset="-128"/>
            <a:cs typeface="Osaka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Osaka" pitchFamily="-64" charset="-128"/>
            <a:cs typeface="Osaka" pitchFamily="-6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rcgis_pro_basics.potx" id="{E8EB3BCB-6203-4D54-9856-50095BCC44A6}" vid="{296456E1-0DAC-4A16-8FD4-A0E27FAF18B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5D91573800B074D9DC1ABE8152B2F7B" ma:contentTypeVersion="9" ma:contentTypeDescription="Create a new document." ma:contentTypeScope="" ma:versionID="3224b72f38d0176abf053a77e9fc8f92">
  <xsd:schema xmlns:xsd="http://www.w3.org/2001/XMLSchema" xmlns:xs="http://www.w3.org/2001/XMLSchema" xmlns:p="http://schemas.microsoft.com/office/2006/metadata/properties" xmlns:ns2="dbe3083c-a2b3-4781-8edf-730f35644aaa" xmlns:ns3="307d9ce4-99e2-4d30-8e78-7d7f4c3d586e" targetNamespace="http://schemas.microsoft.com/office/2006/metadata/properties" ma:root="true" ma:fieldsID="dc0db1d53650d0f47d155f0e0b6811d1" ns2:_="" ns3:_="">
    <xsd:import namespace="dbe3083c-a2b3-4781-8edf-730f35644aaa"/>
    <xsd:import namespace="307d9ce4-99e2-4d30-8e78-7d7f4c3d586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3083c-a2b3-4781-8edf-730f35644aa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7d9ce4-99e2-4d30-8e78-7d7f4c3d5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2C327E30-CA33-417A-A1FF-497E5F18F57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F6170D-3476-46C7-BE06-A4E8FA9CB4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e3083c-a2b3-4781-8edf-730f35644aaa"/>
    <ds:schemaRef ds:uri="307d9ce4-99e2-4d30-8e78-7d7f4c3d5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3E6894-100F-474E-8C0B-C73CFFC4A459}">
  <ds:schemaRefs>
    <ds:schemaRef ds:uri="http://purl.org/dc/dcmitype/"/>
    <ds:schemaRef ds:uri="http://schemas.microsoft.com/office/2006/documentManagement/types"/>
    <ds:schemaRef ds:uri="http://www.w3.org/XML/1998/namespace"/>
    <ds:schemaRef ds:uri="dbe3083c-a2b3-4781-8edf-730f35644aaa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307d9ce4-99e2-4d30-8e78-7d7f4c3d586e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F2D7E620-9286-422A-B000-54E713F80CCD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arcgis_pro_basics</Template>
  <TotalTime>23432</TotalTime>
  <Words>2075</Words>
  <Application>Microsoft Office PowerPoint</Application>
  <PresentationFormat>Widescreen</PresentationFormat>
  <Paragraphs>320</Paragraphs>
  <Slides>43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DengXian</vt:lpstr>
      <vt:lpstr>Osaka</vt:lpstr>
      <vt:lpstr>Arial</vt:lpstr>
      <vt:lpstr>Calibri</vt:lpstr>
      <vt:lpstr>Times</vt:lpstr>
      <vt:lpstr>Times New Roman</vt:lpstr>
      <vt:lpstr>Wingdings</vt:lpstr>
      <vt:lpstr>Blank Presentation</vt:lpstr>
      <vt:lpstr>Introduction to SQL</vt:lpstr>
      <vt:lpstr>A little bit of about our group and me</vt:lpstr>
      <vt:lpstr>Tutorial Outlines </vt:lpstr>
      <vt:lpstr>What is SQL ( ‘Structured Query Language’ )? </vt:lpstr>
      <vt:lpstr>SQL is a standard language </vt:lpstr>
      <vt:lpstr>History of SQL </vt:lpstr>
      <vt:lpstr>Terminology - Structure   </vt:lpstr>
      <vt:lpstr>Take sample_ecomm.db as an Example - schema</vt:lpstr>
      <vt:lpstr>Customer</vt:lpstr>
      <vt:lpstr>Terminology - SQL Language Elements </vt:lpstr>
      <vt:lpstr>A SQL Example From Wikipedia  Let’s take the following SQL UPDATE statement as an example:  UPDATE country  SET population=population+1 WHERE name=‘USA’</vt:lpstr>
      <vt:lpstr>A SQL Example From Wikipedia  </vt:lpstr>
      <vt:lpstr>Our Own Query Example</vt:lpstr>
      <vt:lpstr>Complete Query Statement Syntax – Order Matters !</vt:lpstr>
      <vt:lpstr>SQL Category </vt:lpstr>
      <vt:lpstr>Most Important SQL Statements</vt:lpstr>
      <vt:lpstr>Attention Please !</vt:lpstr>
      <vt:lpstr>Standard is NOT STANDARD!! </vt:lpstr>
      <vt:lpstr>In this Tutorial </vt:lpstr>
      <vt:lpstr>Keywords Used in this Tutorial </vt:lpstr>
      <vt:lpstr>Functions Used in this Tutorial </vt:lpstr>
      <vt:lpstr>Hands On Demo</vt:lpstr>
      <vt:lpstr>Tutorial Tools and Files Overview</vt:lpstr>
      <vt:lpstr>sample_ecomm.db preview</vt:lpstr>
      <vt:lpstr>sample_ecomm.db preview – Customer</vt:lpstr>
      <vt:lpstr>sample_ecomm.db preview – Supplier</vt:lpstr>
      <vt:lpstr>sample_ecomm.db preview – Product</vt:lpstr>
      <vt:lpstr>sample_ecomm.db preview – OrderHead</vt:lpstr>
      <vt:lpstr>sample_ecomm.db preview – OrderItem</vt:lpstr>
      <vt:lpstr>Customer  - data view</vt:lpstr>
      <vt:lpstr>OrderHead</vt:lpstr>
      <vt:lpstr>OrderItem</vt:lpstr>
      <vt:lpstr>Product</vt:lpstr>
      <vt:lpstr>Supplier</vt:lpstr>
      <vt:lpstr>Tutorial Setup </vt:lpstr>
      <vt:lpstr>Some Extra Info </vt:lpstr>
      <vt:lpstr>Point #1: GUI tool is not the only way!</vt:lpstr>
      <vt:lpstr>SQLite Programming Interface - Python</vt:lpstr>
      <vt:lpstr>SQLite Programming Interface - Python</vt:lpstr>
      <vt:lpstr>SQLite Programming Interface - R</vt:lpstr>
      <vt:lpstr>Point #2: How to Choose Database Tool </vt:lpstr>
      <vt:lpstr>Useful Resources:</vt:lpstr>
      <vt:lpstr>PowerPoint Presentation</vt:lpstr>
    </vt:vector>
  </TitlesOfParts>
  <Company>Boston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SQL</dc:title>
  <dc:creator>Shen, Yun</dc:creator>
  <cp:lastModifiedBy>Shen, Yun</cp:lastModifiedBy>
  <cp:revision>242</cp:revision>
  <cp:lastPrinted>2020-09-02T18:46:12Z</cp:lastPrinted>
  <dcterms:created xsi:type="dcterms:W3CDTF">2020-07-05T21:56:00Z</dcterms:created>
  <dcterms:modified xsi:type="dcterms:W3CDTF">2021-08-13T19:36:04Z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Rosenfeld, Hillary L.</vt:lpwstr>
  </property>
  <property fmtid="{D5CDD505-2E9C-101B-9397-08002B2CF9AE}" pid="4" name="xd_Signature">
    <vt:lpwstr/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display_urn:schemas-microsoft-com:office:office#Author">
    <vt:lpwstr>Fox, Alison</vt:lpwstr>
  </property>
  <property fmtid="{D5CDD505-2E9C-101B-9397-08002B2CF9AE}" pid="8" name="ContentTypeId">
    <vt:lpwstr>0x010100F5D91573800B074D9DC1ABE8152B2F7B</vt:lpwstr>
  </property>
</Properties>
</file>