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433" r:id="rId4"/>
    <p:sldId id="434" r:id="rId5"/>
    <p:sldId id="486" r:id="rId6"/>
    <p:sldId id="436" r:id="rId7"/>
    <p:sldId id="437" r:id="rId8"/>
    <p:sldId id="429" r:id="rId9"/>
    <p:sldId id="432" r:id="rId10"/>
    <p:sldId id="439" r:id="rId11"/>
    <p:sldId id="430" r:id="rId12"/>
    <p:sldId id="431" r:id="rId13"/>
    <p:sldId id="438" r:id="rId14"/>
    <p:sldId id="337" r:id="rId15"/>
    <p:sldId id="335" r:id="rId16"/>
    <p:sldId id="381" r:id="rId17"/>
    <p:sldId id="336" r:id="rId18"/>
    <p:sldId id="373" r:id="rId19"/>
    <p:sldId id="339" r:id="rId20"/>
    <p:sldId id="340" r:id="rId21"/>
    <p:sldId id="385" r:id="rId22"/>
    <p:sldId id="389" r:id="rId23"/>
    <p:sldId id="348" r:id="rId24"/>
    <p:sldId id="341" r:id="rId25"/>
    <p:sldId id="342" r:id="rId26"/>
    <p:sldId id="343" r:id="rId27"/>
    <p:sldId id="344" r:id="rId28"/>
    <p:sldId id="351" r:id="rId29"/>
    <p:sldId id="361" r:id="rId30"/>
    <p:sldId id="353" r:id="rId31"/>
    <p:sldId id="352" r:id="rId32"/>
    <p:sldId id="354" r:id="rId33"/>
    <p:sldId id="358" r:id="rId34"/>
    <p:sldId id="359" r:id="rId35"/>
    <p:sldId id="360" r:id="rId36"/>
    <p:sldId id="363" r:id="rId37"/>
    <p:sldId id="347" r:id="rId38"/>
    <p:sldId id="426" r:id="rId39"/>
    <p:sldId id="427" r:id="rId40"/>
    <p:sldId id="428" r:id="rId41"/>
    <p:sldId id="487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A2"/>
    <a:srgbClr val="7E43B9"/>
    <a:srgbClr val="B97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6019801"/>
            <a:ext cx="12911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4331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85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762000"/>
            <a:ext cx="26416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762000"/>
            <a:ext cx="77216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8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4DB2-1EDA-49CC-8243-0366DE93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60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1DF5-FA32-44A2-A499-DC6613F5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12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177E-E6CE-4485-A918-25EBADE3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70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A0C2-C681-48F0-9675-7738F580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74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3937-E89E-42E9-B05E-23DCE3DD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CB5E-4F2F-4F34-ACCD-C4547890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11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6B75-2CBA-4C55-92AD-ADFC33756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67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EB4A-CA85-41D6-9437-6CE20D46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7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6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E931-CE76-4006-90BA-896AF17F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94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ACDB-1B3C-482F-B8F2-A678589D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65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CBB0-64A5-4581-BD54-739AF78E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77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5F3B-D066-4600-BBAB-6A716DEF9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0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77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73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96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6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3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57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67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42863"/>
            <a:ext cx="12192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56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0"/>
            <a:ext cx="680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5903913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4400" b="1">
                <a:solidFill>
                  <a:srgbClr val="D9D9D9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08080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fld id="{EA474AE0-3EDA-40AA-BA5F-3A3DEFA5A680}" type="datetimeFigureOut">
              <a:rPr lang="en-US" smtClean="0"/>
              <a:t>6/28/2022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" y="6154738"/>
            <a:ext cx="12911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Osak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fld id="{8C21B9DE-BAC4-4BA4-9677-2003439B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developer/tools/oneapi/onetbb.html#gs.4r7x3d" TargetMode="External"/><Relationship Id="rId2" Type="http://schemas.openxmlformats.org/officeDocument/2006/relationships/hyperlink" Target="https://en.wikipedia.org/wiki/OpenM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l.com/content/www/us/en/developer/tools/oneapi/data-parallel-c-plus-plus.html#gs.4r8gt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arma.sourceforge.net/" TargetMode="External"/><Relationship Id="rId7" Type="http://schemas.openxmlformats.org/officeDocument/2006/relationships/hyperlink" Target="https://en.wikipedia.org/wiki/Dlib" TargetMode="External"/><Relationship Id="rId2" Type="http://schemas.openxmlformats.org/officeDocument/2006/relationships/hyperlink" Target="http://eigen.tuxfamily.org/index.php?title=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APACK%2B%2B" TargetMode="External"/><Relationship Id="rId5" Type="http://schemas.openxmlformats.org/officeDocument/2006/relationships/hyperlink" Target="http://ceres-solver.org/" TargetMode="External"/><Relationship Id="rId4" Type="http://schemas.openxmlformats.org/officeDocument/2006/relationships/hyperlink" Target="https://opencv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rs_Observer" TargetMode="External"/><Relationship Id="rId3" Type="http://schemas.openxmlformats.org/officeDocument/2006/relationships/hyperlink" Target="https://github.com/nlohmann/json" TargetMode="External"/><Relationship Id="rId7" Type="http://schemas.microsoft.com/office/2007/relationships/hdphoto" Target="../media/hdphoto1.wdp"/><Relationship Id="rId2" Type="http://schemas.openxmlformats.org/officeDocument/2006/relationships/hyperlink" Target="https://github.com/CLIUtils/CLI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github.com/nholthaus/units" TargetMode="External"/><Relationship Id="rId10" Type="http://schemas.openxmlformats.org/officeDocument/2006/relationships/hyperlink" Target="https://www.pcg-random.org/using-pcg-cpp.html" TargetMode="External"/><Relationship Id="rId4" Type="http://schemas.openxmlformats.org/officeDocument/2006/relationships/hyperlink" Target="https://github.com/mpusz/units" TargetMode="External"/><Relationship Id="rId9" Type="http://schemas.openxmlformats.org/officeDocument/2006/relationships/hyperlink" Target="https://cplusplus.com/reference/rand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c-ondemand-tutorial.bu.edu/" TargetMode="External"/><Relationship Id="rId2" Type="http://schemas.openxmlformats.org/officeDocument/2006/relationships/hyperlink" Target="http://scc-ondemand.b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quircle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SOLID_(object-oriented_design)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gle_responsibility_principle" TargetMode="External"/><Relationship Id="rId2" Type="http://schemas.openxmlformats.org/officeDocument/2006/relationships/hyperlink" Target="https://en.wikipedia.org/wiki/Resource_acquisition_is_initializatio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PP/default.asp" TargetMode="External"/><Relationship Id="rId2" Type="http://schemas.openxmlformats.org/officeDocument/2006/relationships/hyperlink" Target="https://cplusplus.com/doc/tutorial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mazon.com/C-Programming-Language-4th/dp/0321563840/ref=zg_bs_9045760011_19/134-0632342-6287262?pd_rd_i=0321563840&amp;psc=1" TargetMode="External"/><Relationship Id="rId4" Type="http://schemas.openxmlformats.org/officeDocument/2006/relationships/hyperlink" Target="https://www.aristeia.com/book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directory/language:cpp/?q=librar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.edu/tech/support/research/software-and-programming/programming/compilers/compiler-optimization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cpp/overview/visual-cpp-language-conformance?view=msvc-170" TargetMode="External"/><Relationship Id="rId2" Type="http://schemas.openxmlformats.org/officeDocument/2006/relationships/hyperlink" Target="https://gcc.gnu.org/projects/cxx-stat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ng.llvm.org/cxx_statu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C++: Part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4138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04356"/>
            <a:ext cx="10566400" cy="3886200"/>
          </a:xfrm>
        </p:spPr>
        <p:txBody>
          <a:bodyPr/>
          <a:lstStyle/>
          <a:p>
            <a:r>
              <a:rPr lang="en-US" dirty="0">
                <a:hlinkClick r:id="rId2"/>
              </a:rPr>
              <a:t>OpenMP</a:t>
            </a:r>
            <a:endParaRPr lang="en-US" dirty="0"/>
          </a:p>
          <a:p>
            <a:pPr lvl="1"/>
            <a:r>
              <a:rPr lang="en-US" dirty="0"/>
              <a:t>Open MP is a standard approach to writing multithreaded code to exploit multiple CPU cores with your program.</a:t>
            </a:r>
          </a:p>
          <a:p>
            <a:pPr lvl="1"/>
            <a:r>
              <a:rPr lang="en-US" dirty="0"/>
              <a:t>Fully supported in C++</a:t>
            </a:r>
          </a:p>
          <a:p>
            <a:r>
              <a:rPr lang="en-US" dirty="0">
                <a:hlinkClick r:id="rId3"/>
              </a:rPr>
              <a:t>Intel Thread Building Blocks</a:t>
            </a:r>
            <a:endParaRPr lang="en-US" dirty="0"/>
          </a:p>
          <a:p>
            <a:pPr lvl="1"/>
            <a:r>
              <a:rPr lang="en-US" dirty="0"/>
              <a:t>C++ specific library</a:t>
            </a:r>
          </a:p>
          <a:p>
            <a:pPr lvl="1"/>
            <a:r>
              <a:rPr lang="en-US" dirty="0"/>
              <a:t>Available on the SCC from Intel and is also open source. (in the intel modules)</a:t>
            </a:r>
          </a:p>
          <a:p>
            <a:pPr lvl="1"/>
            <a:r>
              <a:rPr lang="en-US" dirty="0"/>
              <a:t>Much more flexible and much more C++-</a:t>
            </a:r>
            <a:r>
              <a:rPr lang="en-US" dirty="0" err="1"/>
              <a:t>ish</a:t>
            </a:r>
            <a:r>
              <a:rPr lang="en-US" dirty="0"/>
              <a:t> than OpenMP</a:t>
            </a:r>
          </a:p>
          <a:p>
            <a:pPr lvl="1"/>
            <a:r>
              <a:rPr lang="en-US" dirty="0"/>
              <a:t>Offers high performance memory allocators for multithreaded code</a:t>
            </a:r>
          </a:p>
          <a:p>
            <a:pPr lvl="1"/>
            <a:r>
              <a:rPr lang="en-US" dirty="0"/>
              <a:t>Includes concurrent data types (vectors, etc.) that can automatically be shared amongst threads with no added effort for the programmer to control access to them.</a:t>
            </a:r>
          </a:p>
          <a:p>
            <a:r>
              <a:rPr lang="en-US" dirty="0">
                <a:hlinkClick r:id="rId4"/>
              </a:rPr>
              <a:t>Data Parallel C++</a:t>
            </a:r>
            <a:endParaRPr lang="en-US" dirty="0"/>
          </a:p>
          <a:p>
            <a:pPr lvl="1"/>
            <a:r>
              <a:rPr lang="en-US" dirty="0"/>
              <a:t>Dialect of C++ with extensive multi-threading built in.</a:t>
            </a:r>
          </a:p>
        </p:txBody>
      </p:sp>
    </p:spTree>
    <p:extLst>
      <p:ext uri="{BB962C8B-B14F-4D97-AF65-F5344CB8AC3E}">
        <p14:creationId xmlns:p14="http://schemas.microsoft.com/office/powerpoint/2010/main" val="2779460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and 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566400" cy="3886200"/>
          </a:xfrm>
        </p:spPr>
        <p:txBody>
          <a:bodyPr/>
          <a:lstStyle/>
          <a:p>
            <a:r>
              <a:rPr lang="en-US" sz="1800" dirty="0"/>
              <a:t>Eigen</a:t>
            </a:r>
          </a:p>
          <a:p>
            <a:pPr lvl="1"/>
            <a:r>
              <a:rPr lang="en-US" sz="1400" dirty="0">
                <a:hlinkClick r:id="rId2"/>
              </a:rPr>
              <a:t>http://eigen.tuxfamily.org/index.php?title=Main_Page</a:t>
            </a:r>
            <a:endParaRPr lang="en-US" sz="1400" dirty="0"/>
          </a:p>
          <a:p>
            <a:pPr lvl="1"/>
            <a:r>
              <a:rPr lang="en-US" sz="1400" dirty="0"/>
              <a:t>“Eigen is a C++ template library for linear algebra: matrices, vectors, numerical solvers, and related algorithms.”</a:t>
            </a:r>
          </a:p>
          <a:p>
            <a:r>
              <a:rPr lang="en-US" sz="1800" dirty="0"/>
              <a:t>Armadillo</a:t>
            </a:r>
          </a:p>
          <a:p>
            <a:pPr lvl="1"/>
            <a:r>
              <a:rPr lang="en-US" sz="1400" dirty="0">
                <a:hlinkClick r:id="rId3"/>
              </a:rPr>
              <a:t>http://arma.sourceforge.net/</a:t>
            </a:r>
            <a:endParaRPr lang="en-US" sz="1400" dirty="0"/>
          </a:p>
          <a:p>
            <a:pPr lvl="1"/>
            <a:r>
              <a:rPr lang="en-US" sz="1400" dirty="0"/>
              <a:t>“Armadillo is a high quality linear algebra library (matrix </a:t>
            </a:r>
            <a:r>
              <a:rPr lang="en-US" sz="1400" dirty="0" err="1"/>
              <a:t>maths</a:t>
            </a:r>
            <a:r>
              <a:rPr lang="en-US" sz="1400" dirty="0"/>
              <a:t>) for the C++ language, aiming towards a good balance between speed and ease of use.  Provides high-level syntax (API) deliberately similar to Matlab.”</a:t>
            </a:r>
          </a:p>
          <a:p>
            <a:r>
              <a:rPr lang="en-US" sz="1800" dirty="0" err="1">
                <a:hlinkClick r:id="rId4"/>
              </a:rPr>
              <a:t>OpenCV</a:t>
            </a:r>
            <a:endParaRPr lang="en-US" sz="1800" dirty="0"/>
          </a:p>
          <a:p>
            <a:pPr lvl="1"/>
            <a:r>
              <a:rPr lang="en-US" sz="1400" dirty="0"/>
              <a:t>A computer vision and image processing library, with excellent high-performance support for linear algebra, many algorithms, and GPU acceleration.</a:t>
            </a:r>
          </a:p>
          <a:p>
            <a:r>
              <a:rPr lang="en-US" sz="2000" dirty="0">
                <a:hlinkClick r:id="rId5"/>
              </a:rPr>
              <a:t>Ceres</a:t>
            </a:r>
            <a:endParaRPr lang="en-US" sz="2000" dirty="0"/>
          </a:p>
          <a:p>
            <a:pPr lvl="1"/>
            <a:r>
              <a:rPr lang="en-US" sz="1200" dirty="0"/>
              <a:t>non-linear optimization</a:t>
            </a:r>
            <a:endParaRPr lang="en-US" sz="1400" dirty="0"/>
          </a:p>
          <a:p>
            <a:r>
              <a:rPr lang="en-US" sz="2000" dirty="0">
                <a:hlinkClick r:id="rId6"/>
              </a:rPr>
              <a:t>LAPACK++</a:t>
            </a:r>
            <a:endParaRPr lang="en-US" sz="2000" dirty="0"/>
          </a:p>
          <a:p>
            <a:pPr lvl="1"/>
            <a:r>
              <a:rPr lang="en-US" sz="1400" dirty="0"/>
              <a:t>C++ wrapper for the BLAS and LAPACK libraries</a:t>
            </a:r>
          </a:p>
          <a:p>
            <a:r>
              <a:rPr lang="en-US" sz="2000" dirty="0" err="1">
                <a:hlinkClick r:id="rId7"/>
              </a:rPr>
              <a:t>dlib</a:t>
            </a:r>
            <a:endParaRPr lang="en-US" sz="2000" dirty="0"/>
          </a:p>
          <a:p>
            <a:pPr lvl="1"/>
            <a:r>
              <a:rPr lang="en-US" sz="1400" dirty="0"/>
              <a:t>Machine learning and data analysis</a:t>
            </a:r>
          </a:p>
          <a:p>
            <a:pPr lvl="1"/>
            <a:endParaRPr lang="en-US" sz="1400" dirty="0"/>
          </a:p>
        </p:txBody>
      </p:sp>
      <p:pic>
        <p:nvPicPr>
          <p:cNvPr id="2051" name="Picture 3" descr="armadil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83" y="421178"/>
            <a:ext cx="2960488" cy="1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460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8A90-EC60-3A25-EAF7-D82DF3E6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EDFF-07A2-BD82-B258-DD366FDB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95" y="1945949"/>
            <a:ext cx="10566400" cy="3886200"/>
          </a:xfrm>
        </p:spPr>
        <p:txBody>
          <a:bodyPr/>
          <a:lstStyle/>
          <a:p>
            <a:r>
              <a:rPr lang="en-US" sz="2000" dirty="0"/>
              <a:t>Parsers</a:t>
            </a:r>
          </a:p>
          <a:p>
            <a:pPr lvl="1"/>
            <a:r>
              <a:rPr lang="en-US" sz="1600" dirty="0"/>
              <a:t>CLI11 - </a:t>
            </a:r>
            <a:r>
              <a:rPr lang="en-US" sz="1600" dirty="0">
                <a:hlinkClick r:id="rId2"/>
              </a:rPr>
              <a:t>https://github.com/CLIUtils/CLI11</a:t>
            </a:r>
            <a:endParaRPr lang="en-US" sz="1600" dirty="0"/>
          </a:p>
          <a:p>
            <a:pPr lvl="2"/>
            <a:r>
              <a:rPr lang="en-US" sz="1600" dirty="0"/>
              <a:t>Command line arguments. Header-only library, C++11 standard required</a:t>
            </a:r>
          </a:p>
          <a:p>
            <a:pPr lvl="1"/>
            <a:r>
              <a:rPr lang="en-US" sz="1600" dirty="0" err="1"/>
              <a:t>json</a:t>
            </a:r>
            <a:r>
              <a:rPr lang="en-US" sz="1600" dirty="0"/>
              <a:t>  - </a:t>
            </a:r>
            <a:r>
              <a:rPr lang="en-US" sz="1600" dirty="0">
                <a:hlinkClick r:id="rId3"/>
              </a:rPr>
              <a:t>https://github.com/nlohmann/json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JSON format reading/writing. Header-only library.</a:t>
            </a:r>
          </a:p>
          <a:p>
            <a:endParaRPr lang="en-US" sz="2000" dirty="0"/>
          </a:p>
          <a:p>
            <a:r>
              <a:rPr lang="en-US" sz="2000" dirty="0"/>
              <a:t>Physical units (enforced at compile time!):</a:t>
            </a:r>
          </a:p>
          <a:p>
            <a:pPr lvl="1"/>
            <a:r>
              <a:rPr lang="en-US" sz="1600" dirty="0" err="1"/>
              <a:t>mp</a:t>
            </a:r>
            <a:r>
              <a:rPr lang="en-US" sz="1600" dirty="0"/>
              <a:t>-units - </a:t>
            </a:r>
            <a:r>
              <a:rPr lang="en-US" sz="1600" dirty="0">
                <a:hlinkClick r:id="rId4"/>
              </a:rPr>
              <a:t>https://github.com/mpusz/units</a:t>
            </a:r>
            <a:endParaRPr lang="en-US" sz="1600" dirty="0"/>
          </a:p>
          <a:p>
            <a:pPr lvl="2"/>
            <a:r>
              <a:rPr lang="en-US" sz="1600" dirty="0"/>
              <a:t>In consideration to be included in the C++23/26 standard.</a:t>
            </a:r>
          </a:p>
          <a:p>
            <a:pPr lvl="2"/>
            <a:r>
              <a:rPr lang="en-US" sz="1600" dirty="0"/>
              <a:t>Needs C++20 to compile and use</a:t>
            </a:r>
          </a:p>
          <a:p>
            <a:pPr lvl="1"/>
            <a:r>
              <a:rPr lang="en-US" sz="1600" dirty="0"/>
              <a:t>units - </a:t>
            </a:r>
            <a:r>
              <a:rPr lang="en-US" sz="1600" dirty="0">
                <a:hlinkClick r:id="rId5"/>
              </a:rPr>
              <a:t>https://github.com/nholthaus/units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Header-only library, requires C++14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47A836-5BD6-EB5E-E08B-180B29D6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85" y="529884"/>
            <a:ext cx="2981066" cy="22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B8FE1-8ECD-A351-BF7F-DBA473567E9F}"/>
              </a:ext>
            </a:extLst>
          </p:cNvPr>
          <p:cNvSpPr txBox="1"/>
          <p:nvPr/>
        </p:nvSpPr>
        <p:spPr>
          <a:xfrm>
            <a:off x="9233656" y="2797574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The doomed </a:t>
            </a:r>
            <a:r>
              <a:rPr lang="en-US" sz="1100" dirty="0">
                <a:latin typeface="+mn-lt"/>
                <a:hlinkClick r:id="rId8"/>
              </a:rPr>
              <a:t>Mars Observer </a:t>
            </a:r>
            <a:r>
              <a:rPr lang="en-US" sz="1100" dirty="0">
                <a:latin typeface="+mn-lt"/>
              </a:rPr>
              <a:t>spacecraft.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A5BDB5-AD78-F5D0-76AE-651682FE3F05}"/>
              </a:ext>
            </a:extLst>
          </p:cNvPr>
          <p:cNvSpPr txBox="1">
            <a:spLocks/>
          </p:cNvSpPr>
          <p:nvPr/>
        </p:nvSpPr>
        <p:spPr bwMode="auto">
          <a:xfrm>
            <a:off x="7927870" y="3910809"/>
            <a:ext cx="3977913" cy="26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Random Numbers</a:t>
            </a:r>
          </a:p>
          <a:p>
            <a:pPr lvl="1"/>
            <a:r>
              <a:rPr lang="en-US" sz="2000" kern="0" dirty="0">
                <a:hlinkClick r:id="rId9"/>
              </a:rPr>
              <a:t>C++11</a:t>
            </a:r>
            <a:r>
              <a:rPr lang="en-US" sz="2000" kern="0" dirty="0"/>
              <a:t> standard RNGs</a:t>
            </a:r>
          </a:p>
          <a:p>
            <a:pPr lvl="1"/>
            <a:r>
              <a:rPr lang="en-US" sz="2000" kern="0" dirty="0">
                <a:hlinkClick r:id="rId10"/>
              </a:rPr>
              <a:t>PCG</a:t>
            </a:r>
            <a:r>
              <a:rPr lang="en-US" sz="2000" kern="0" dirty="0"/>
              <a:t> library</a:t>
            </a:r>
          </a:p>
          <a:p>
            <a:pPr lvl="2"/>
            <a:r>
              <a:rPr lang="en-US" sz="1600" kern="0" dirty="0"/>
              <a:t>Faster number generation, works with C++11 RNG containers</a:t>
            </a:r>
          </a:p>
          <a:p>
            <a:pPr lvl="1"/>
            <a:endParaRPr lang="en-US" sz="2000" kern="0" dirty="0"/>
          </a:p>
          <a:p>
            <a:endParaRPr lang="en-US" sz="1600" kern="0" dirty="0"/>
          </a:p>
          <a:p>
            <a:pPr lvl="1"/>
            <a:endParaRPr lang="en-US" sz="1600" kern="0" dirty="0"/>
          </a:p>
          <a:p>
            <a:pPr lvl="1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7190900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subclasses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96" y="1447800"/>
            <a:ext cx="4370646" cy="3886200"/>
          </a:xfrm>
        </p:spPr>
        <p:txBody>
          <a:bodyPr/>
          <a:lstStyle/>
          <a:p>
            <a:r>
              <a:rPr lang="en-US" sz="2000" dirty="0"/>
              <a:t>A function that takes a superclass argument can </a:t>
            </a:r>
            <a:r>
              <a:rPr lang="en-US" sz="2000" i="1" dirty="0"/>
              <a:t>also</a:t>
            </a:r>
            <a:r>
              <a:rPr lang="en-US" sz="2000" dirty="0"/>
              <a:t> be called with a subclass as the argument.</a:t>
            </a:r>
          </a:p>
          <a:p>
            <a:endParaRPr lang="en-US" sz="2000" dirty="0"/>
          </a:p>
          <a:p>
            <a:r>
              <a:rPr lang="en-US" sz="2000" dirty="0"/>
              <a:t>The reverse is </a:t>
            </a:r>
            <a:r>
              <a:rPr lang="en-US" sz="2000" b="1" dirty="0"/>
              <a:t>not</a:t>
            </a:r>
            <a:r>
              <a:rPr lang="en-US" sz="2000" dirty="0"/>
              <a:t> true – a function expecting a subclass argument cannot accept its superclass.</a:t>
            </a:r>
            <a:r>
              <a:rPr lang="en-US" sz="1100" dirty="0"/>
              <a:t> 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2000" dirty="0"/>
              <a:t>Copy the code to the right and add it to your main.cpp file.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17789" y="1866431"/>
            <a:ext cx="4499956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Rectangle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Rectangle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Square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897" y="4749224"/>
            <a:ext cx="2852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The </a:t>
            </a:r>
            <a:r>
              <a:rPr lang="en-US" sz="1800" dirty="0" err="1">
                <a:latin typeface="+mn-lt"/>
              </a:rPr>
              <a:t>PrintArea</a:t>
            </a:r>
            <a:r>
              <a:rPr lang="en-US" sz="1800" dirty="0">
                <a:latin typeface="+mn-lt"/>
              </a:rPr>
              <a:t> function can accept the Square object </a:t>
            </a:r>
            <a:r>
              <a:rPr lang="en-US" sz="1800" i="1" dirty="0" err="1">
                <a:latin typeface="+mn-lt"/>
              </a:rPr>
              <a:t>sQ</a:t>
            </a:r>
            <a:r>
              <a:rPr lang="en-US" sz="1800" dirty="0">
                <a:latin typeface="+mn-lt"/>
              </a:rPr>
              <a:t> because Square is a subclass of Rectangle.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213600" y="3984567"/>
            <a:ext cx="804487" cy="7646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95" y="5918199"/>
            <a:ext cx="669545" cy="6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2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81600" cy="3886200"/>
          </a:xfrm>
        </p:spPr>
        <p:txBody>
          <a:bodyPr/>
          <a:lstStyle/>
          <a:p>
            <a:r>
              <a:rPr lang="en-US" sz="2000" dirty="0"/>
              <a:t>Sometimes a subclass needs to have the same interface to a method as a superclass but with different functionality.</a:t>
            </a:r>
          </a:p>
          <a:p>
            <a:endParaRPr lang="en-US" sz="2000" dirty="0"/>
          </a:p>
          <a:p>
            <a:r>
              <a:rPr lang="en-US" sz="2000" dirty="0"/>
              <a:t>This is achieved by </a:t>
            </a:r>
            <a:r>
              <a:rPr lang="en-US" sz="2000" i="1" dirty="0"/>
              <a:t>overriding</a:t>
            </a:r>
            <a:r>
              <a:rPr lang="en-US" sz="2000" dirty="0"/>
              <a:t> a method.</a:t>
            </a:r>
          </a:p>
          <a:p>
            <a:endParaRPr lang="en-US" sz="2000" dirty="0"/>
          </a:p>
          <a:p>
            <a:r>
              <a:rPr lang="en-US" sz="2000" dirty="0"/>
              <a:t>Overriding a method is simple: just re-implement the method with the same name and arguments in the subclass.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62" y="5972115"/>
            <a:ext cx="637834" cy="637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66239" y="1079500"/>
            <a:ext cx="471162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Sub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Override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1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29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81600" cy="38862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Seems simple, right?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489778" y="1447800"/>
            <a:ext cx="471162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Sub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Override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1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813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in a function call…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Using a single function to operate on different types is </a:t>
            </a:r>
            <a:r>
              <a:rPr lang="en-US" sz="2400" i="1" dirty="0"/>
              <a:t>polymorphism.</a:t>
            </a:r>
          </a:p>
          <a:p>
            <a:endParaRPr lang="en-US" sz="2400" dirty="0"/>
          </a:p>
          <a:p>
            <a:r>
              <a:rPr lang="en-US" sz="2400" dirty="0"/>
              <a:t>Given the class definitions, what is happening in this function call?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340599" y="762000"/>
            <a:ext cx="4377267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Sub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Override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0599" y="3996267"/>
            <a:ext cx="4377267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FuncRef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1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Hey!! Prints 1!!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114" y="5250602"/>
            <a:ext cx="3442934" cy="6104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/>
              <a:t>“C++ is an insult to the human brain” </a:t>
            </a:r>
          </a:p>
          <a:p>
            <a:pPr>
              <a:spcAft>
                <a:spcPts val="200"/>
              </a:spcAft>
            </a:pPr>
            <a:r>
              <a:rPr lang="en-US" sz="1600" dirty="0"/>
              <a:t>– </a:t>
            </a:r>
            <a:r>
              <a:rPr lang="en-US" sz="1600" dirty="0" err="1"/>
              <a:t>Niklaus</a:t>
            </a:r>
            <a:r>
              <a:rPr lang="en-US" sz="1600" dirty="0"/>
              <a:t> Wirth </a:t>
            </a:r>
            <a:r>
              <a:rPr lang="en-US" sz="1100" dirty="0"/>
              <a:t>(designer of Pascal)</a:t>
            </a:r>
          </a:p>
        </p:txBody>
      </p:sp>
    </p:spTree>
    <p:extLst>
      <p:ext uri="{BB962C8B-B14F-4D97-AF65-F5344CB8AC3E}">
        <p14:creationId xmlns:p14="http://schemas.microsoft.com/office/powerpoint/2010/main" val="4223384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10121900" cy="3886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Func</a:t>
            </a:r>
            <a:r>
              <a:rPr lang="en-US" sz="2400" dirty="0"/>
              <a:t> function passes the argument as a </a:t>
            </a:r>
            <a:r>
              <a:rPr lang="en-US" sz="2400" i="1" dirty="0"/>
              <a:t>reference </a:t>
            </a:r>
            <a:r>
              <a:rPr lang="en-US" sz="2400" dirty="0"/>
              <a:t>(Super &amp;</a:t>
            </a:r>
            <a:r>
              <a:rPr lang="en-US" sz="2400" dirty="0" err="1"/>
              <a:t>sP</a:t>
            </a:r>
            <a:r>
              <a:rPr lang="en-US" sz="2400" dirty="0"/>
              <a:t>).</a:t>
            </a:r>
          </a:p>
          <a:p>
            <a:pPr lvl="1"/>
            <a:r>
              <a:rPr lang="en-US" sz="2000" dirty="0"/>
              <a:t>What’s happening here is </a:t>
            </a:r>
            <a:r>
              <a:rPr lang="en-US" sz="2000" i="1" dirty="0"/>
              <a:t>dynamic type casting</a:t>
            </a:r>
            <a:r>
              <a:rPr lang="en-US" sz="2000" dirty="0"/>
              <a:t>, the process of converting from one type to another at runtime.</a:t>
            </a:r>
          </a:p>
          <a:p>
            <a:pPr lvl="1"/>
            <a:r>
              <a:rPr lang="en-US" sz="2000" dirty="0"/>
              <a:t>Same mechanism as the </a:t>
            </a:r>
            <a:r>
              <a:rPr lang="en-US" sz="2000" i="1" dirty="0" err="1"/>
              <a:t>dynamic_cast</a:t>
            </a:r>
            <a:r>
              <a:rPr lang="en-US" sz="2000" i="1" dirty="0"/>
              <a:t>&lt;type&gt;()</a:t>
            </a:r>
            <a:r>
              <a:rPr lang="en-US" sz="2000" dirty="0"/>
              <a:t> function</a:t>
            </a:r>
          </a:p>
          <a:p>
            <a:endParaRPr lang="en-US" sz="2400" dirty="0"/>
          </a:p>
          <a:p>
            <a:r>
              <a:rPr lang="en-US" sz="2400" dirty="0"/>
              <a:t>The incoming object is treated as though it were a superclass object in the function.  </a:t>
            </a:r>
          </a:p>
          <a:p>
            <a:endParaRPr lang="en-US" sz="2400" dirty="0"/>
          </a:p>
          <a:p>
            <a:r>
              <a:rPr lang="en-US" sz="2400" dirty="0"/>
              <a:t>When methods are overridden and called there are two points where the proper version of the method can be identified: either at compile time or at runtime.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557433" y="594549"/>
            <a:ext cx="437726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FuncRef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9920177" y="762000"/>
            <a:ext cx="1561110" cy="2324100"/>
          </a:xfrm>
          <a:custGeom>
            <a:avLst/>
            <a:gdLst>
              <a:gd name="connsiteX0" fmla="*/ 408214 w 1831101"/>
              <a:gd name="connsiteY0" fmla="*/ 2286000 h 2286000"/>
              <a:gd name="connsiteX1" fmla="*/ 1436914 w 1831101"/>
              <a:gd name="connsiteY1" fmla="*/ 1681843 h 2286000"/>
              <a:gd name="connsiteX2" fmla="*/ 1747157 w 1831101"/>
              <a:gd name="connsiteY2" fmla="*/ 440871 h 2286000"/>
              <a:gd name="connsiteX3" fmla="*/ 0 w 1831101"/>
              <a:gd name="connsiteY3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1" h="2286000">
                <a:moveTo>
                  <a:pt x="408214" y="2286000"/>
                </a:moveTo>
                <a:cubicBezTo>
                  <a:pt x="810985" y="2137682"/>
                  <a:pt x="1213757" y="1989364"/>
                  <a:pt x="1436914" y="1681843"/>
                </a:cubicBezTo>
                <a:cubicBezTo>
                  <a:pt x="1660071" y="1374322"/>
                  <a:pt x="1986643" y="721178"/>
                  <a:pt x="1747157" y="440871"/>
                </a:cubicBezTo>
                <a:cubicBezTo>
                  <a:pt x="1507671" y="160564"/>
                  <a:pt x="753835" y="80282"/>
                  <a:pt x="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1608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81600" cy="3886200"/>
          </a:xfrm>
        </p:spPr>
        <p:txBody>
          <a:bodyPr/>
          <a:lstStyle/>
          <a:p>
            <a:r>
              <a:rPr lang="en-US" sz="2000" dirty="0"/>
              <a:t>When a method is labeled as virtual and overridden the compiler will generate code that will check the type of an object at </a:t>
            </a:r>
            <a:r>
              <a:rPr lang="en-US" sz="2000" b="1" dirty="0"/>
              <a:t>runtime</a:t>
            </a:r>
            <a:r>
              <a:rPr lang="en-US" sz="2000" dirty="0"/>
              <a:t> when the method is called. </a:t>
            </a:r>
          </a:p>
          <a:p>
            <a:endParaRPr lang="en-US" sz="2000" dirty="0"/>
          </a:p>
          <a:p>
            <a:r>
              <a:rPr lang="en-US" sz="2000" dirty="0"/>
              <a:t>The type check will then result in the expected version of the method being called.</a:t>
            </a:r>
          </a:p>
          <a:p>
            <a:endParaRPr lang="en-US" sz="2000" dirty="0"/>
          </a:p>
          <a:p>
            <a:r>
              <a:rPr lang="en-US" sz="2000" dirty="0"/>
              <a:t>When overriding a virtual method in a subclass, it’s a good idea to label the method as virtual in the subclass as well.</a:t>
            </a:r>
          </a:p>
          <a:p>
            <a:pPr lvl="1"/>
            <a:r>
              <a:rPr lang="en-US" sz="1800" dirty="0"/>
              <a:t>…just in case this gets </a:t>
            </a:r>
            <a:r>
              <a:rPr lang="en-US" sz="1800" dirty="0" err="1"/>
              <a:t>subclassed</a:t>
            </a:r>
            <a:r>
              <a:rPr lang="en-US" sz="1800" dirty="0"/>
              <a:t> again!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5276" y="420526"/>
            <a:ext cx="4423924" cy="634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Override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 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1</a:t>
            </a: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Prints 2!!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669280" y="3375499"/>
            <a:ext cx="1772380" cy="9304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12864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(static) vs. Late (dynamic)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Leaving out the virtual keyword on a method that is overridden results in the compiler deciding </a:t>
            </a:r>
            <a:r>
              <a:rPr lang="en-US" sz="2000" i="1" dirty="0"/>
              <a:t>at compile time</a:t>
            </a:r>
            <a:r>
              <a:rPr lang="en-US" sz="2000" dirty="0"/>
              <a:t> which version (subclass or superclass) of the method to call.</a:t>
            </a:r>
          </a:p>
          <a:p>
            <a:r>
              <a:rPr lang="en-US" sz="2000" dirty="0"/>
              <a:t>This is called early or static </a:t>
            </a:r>
            <a:r>
              <a:rPr lang="en-US" sz="2000" i="1" dirty="0"/>
              <a:t>binding</a:t>
            </a:r>
            <a:r>
              <a:rPr lang="en-US" sz="2000" dirty="0"/>
              <a:t>.</a:t>
            </a:r>
          </a:p>
          <a:p>
            <a:r>
              <a:rPr lang="en-US" sz="2000" dirty="0"/>
              <a:t>At compile time, a function that takes a superclass argument will only call the </a:t>
            </a:r>
            <a:r>
              <a:rPr lang="en-US" sz="2000" b="1" dirty="0"/>
              <a:t>non-virtual</a:t>
            </a:r>
            <a:r>
              <a:rPr lang="en-US" sz="2000" dirty="0"/>
              <a:t> superclass method under early binding.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7841" y="1828800"/>
            <a:ext cx="5181600" cy="3886200"/>
          </a:xfrm>
        </p:spPr>
        <p:txBody>
          <a:bodyPr/>
          <a:lstStyle/>
          <a:p>
            <a:r>
              <a:rPr lang="en-US" sz="2000" dirty="0"/>
              <a:t>Making a method virtual adds code behind the scenes (that you, the programmer, never interact with directly)</a:t>
            </a:r>
          </a:p>
          <a:p>
            <a:pPr lvl="1"/>
            <a:r>
              <a:rPr lang="en-US" sz="1800" dirty="0"/>
              <a:t>Lookups in a hidden table, called the </a:t>
            </a:r>
            <a:r>
              <a:rPr lang="en-US" sz="1800" i="1" dirty="0" err="1"/>
              <a:t>vtable</a:t>
            </a:r>
            <a:r>
              <a:rPr lang="en-US" sz="1800" dirty="0"/>
              <a:t>, are done to figure out what version of the virtual method should be run.</a:t>
            </a:r>
          </a:p>
          <a:p>
            <a:endParaRPr lang="en-US" sz="2000" dirty="0"/>
          </a:p>
          <a:p>
            <a:r>
              <a:rPr lang="en-US" sz="2000" dirty="0"/>
              <a:t>This is called late or dynamic binding.</a:t>
            </a:r>
          </a:p>
          <a:p>
            <a:endParaRPr lang="en-US" sz="2000" dirty="0"/>
          </a:p>
          <a:p>
            <a:r>
              <a:rPr lang="en-US" sz="2000" dirty="0"/>
              <a:t>There is a small performance penalty for late binding due to the </a:t>
            </a:r>
            <a:r>
              <a:rPr lang="en-US" sz="2000" dirty="0" err="1"/>
              <a:t>vtable</a:t>
            </a:r>
            <a:r>
              <a:rPr lang="en-US" sz="2000" dirty="0"/>
              <a:t> lookup.	</a:t>
            </a:r>
            <a:endParaRPr lang="en-US" sz="1600" dirty="0"/>
          </a:p>
          <a:p>
            <a:r>
              <a:rPr lang="en-US" sz="2000" b="1" dirty="0"/>
              <a:t>This only applies when an object is referred to by a reference or pointer.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2938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 txBox="1">
            <a:spLocks/>
          </p:cNvSpPr>
          <p:nvPr/>
        </p:nvSpPr>
        <p:spPr bwMode="auto">
          <a:xfrm>
            <a:off x="427203" y="500224"/>
            <a:ext cx="5357580" cy="41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b="1" u="sng" kern="0" dirty="0"/>
              <a:t>Existing SCC Account</a:t>
            </a:r>
          </a:p>
          <a:p>
            <a:pPr indent="-203200">
              <a:spcBef>
                <a:spcPts val="160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Open a web browser</a:t>
            </a:r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Navigate to </a:t>
            </a:r>
            <a:r>
              <a:rPr lang="en-US" sz="2000" u="sng" kern="0" dirty="0">
                <a:solidFill>
                  <a:schemeClr val="hlink"/>
                </a:solidFill>
                <a:hlinkClick r:id="rId2"/>
              </a:rPr>
              <a:t>http://scc-ondemand.bu.edu</a:t>
            </a:r>
            <a:endParaRPr lang="en-US" sz="2000" kern="0" dirty="0"/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Log in with your BU Kerberos Credentials</a:t>
            </a:r>
          </a:p>
        </p:txBody>
      </p:sp>
      <p:sp>
        <p:nvSpPr>
          <p:cNvPr id="5" name="Google Shape;69;p15"/>
          <p:cNvSpPr txBox="1">
            <a:spLocks/>
          </p:cNvSpPr>
          <p:nvPr/>
        </p:nvSpPr>
        <p:spPr>
          <a:xfrm>
            <a:off x="6014174" y="500224"/>
            <a:ext cx="6177826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kern="0" dirty="0"/>
              <a:t>Temporary Tutorial Account</a:t>
            </a:r>
          </a:p>
          <a:p>
            <a:pPr indent="-203200">
              <a:spcBef>
                <a:spcPts val="160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Open a web browser</a:t>
            </a:r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Navigate to </a:t>
            </a:r>
            <a:r>
              <a:rPr lang="en-US" sz="2000" u="sng" kern="0" dirty="0">
                <a:solidFill>
                  <a:schemeClr val="accent5"/>
                </a:solidFill>
                <a:hlinkClick r:id="rId3"/>
              </a:rPr>
              <a:t>http://scc-ondemand</a:t>
            </a:r>
            <a:r>
              <a:rPr lang="en-US" sz="2000" b="1" u="sng" kern="0" dirty="0">
                <a:solidFill>
                  <a:srgbClr val="990000"/>
                </a:solidFill>
                <a:hlinkClick r:id="rId3"/>
              </a:rPr>
              <a:t>-tutorial</a:t>
            </a:r>
            <a:r>
              <a:rPr lang="en-US" sz="2000" u="sng" kern="0" dirty="0">
                <a:solidFill>
                  <a:schemeClr val="accent5"/>
                </a:solidFill>
                <a:hlinkClick r:id="rId3"/>
              </a:rPr>
              <a:t>.bu.edu</a:t>
            </a:r>
            <a:endParaRPr lang="en-US" sz="2000" kern="0" dirty="0"/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Log in with Tutorial Account</a:t>
            </a:r>
          </a:p>
        </p:txBody>
      </p:sp>
      <p:pic>
        <p:nvPicPr>
          <p:cNvPr id="6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92" y="2446621"/>
            <a:ext cx="4923291" cy="39541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9066" y="2562124"/>
            <a:ext cx="4777568" cy="39541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7763743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</a:t>
            </a:r>
            <a:r>
              <a:rPr lang="en-US" dirty="0" err="1"/>
              <a:t>vptr</a:t>
            </a:r>
            <a:r>
              <a:rPr lang="en-US" dirty="0"/>
              <a:t> and </a:t>
            </a:r>
            <a:r>
              <a:rPr lang="en-US" dirty="0" err="1"/>
              <a:t>vtable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C++ classes have a hidden pointer (</a:t>
            </a:r>
            <a:r>
              <a:rPr lang="en-US" sz="2000" dirty="0" err="1"/>
              <a:t>vptr</a:t>
            </a:r>
            <a:r>
              <a:rPr lang="en-US" sz="2000" dirty="0"/>
              <a:t>) generated that points to a table of virtual methods associated with a class (</a:t>
            </a:r>
            <a:r>
              <a:rPr lang="en-US" sz="2000" dirty="0" err="1"/>
              <a:t>vtable</a:t>
            </a:r>
            <a:r>
              <a:rPr lang="en-US" sz="2000" dirty="0"/>
              <a:t>).</a:t>
            </a:r>
          </a:p>
          <a:p>
            <a:r>
              <a:rPr lang="en-US" sz="2000" dirty="0"/>
              <a:t>When a virtual class method (base class or its subclasses) is called by reference ( or pointer) </a:t>
            </a:r>
            <a:r>
              <a:rPr lang="en-US" sz="2000" i="1" dirty="0"/>
              <a:t>when the program is running</a:t>
            </a:r>
            <a:r>
              <a:rPr lang="en-US" sz="2000" dirty="0"/>
              <a:t> the following happens:</a:t>
            </a:r>
          </a:p>
          <a:p>
            <a:pPr lvl="1"/>
            <a:r>
              <a:rPr lang="en-US" sz="1600" dirty="0"/>
              <a:t>The object’s </a:t>
            </a:r>
            <a:r>
              <a:rPr lang="en-US" sz="1600" b="1" dirty="0"/>
              <a:t>class</a:t>
            </a:r>
            <a:r>
              <a:rPr lang="en-US" sz="1600" dirty="0"/>
              <a:t> </a:t>
            </a:r>
            <a:r>
              <a:rPr lang="en-US" sz="1600" dirty="0" err="1"/>
              <a:t>vptr</a:t>
            </a:r>
            <a:r>
              <a:rPr lang="en-US" sz="1600" dirty="0"/>
              <a:t> is followed to its </a:t>
            </a:r>
            <a:r>
              <a:rPr lang="en-US" sz="1600" b="1" dirty="0"/>
              <a:t>class</a:t>
            </a:r>
            <a:r>
              <a:rPr lang="en-US" sz="1600" dirty="0"/>
              <a:t> </a:t>
            </a:r>
            <a:r>
              <a:rPr lang="en-US" sz="1600" dirty="0" err="1"/>
              <a:t>vtable</a:t>
            </a:r>
            <a:endParaRPr lang="en-US" sz="1600" dirty="0"/>
          </a:p>
          <a:p>
            <a:pPr lvl="1"/>
            <a:r>
              <a:rPr lang="en-US" sz="1600" dirty="0"/>
              <a:t>The virtual method is looked up in the </a:t>
            </a:r>
            <a:r>
              <a:rPr lang="en-US" sz="1600" dirty="0" err="1"/>
              <a:t>vtable</a:t>
            </a:r>
            <a:r>
              <a:rPr lang="en-US" sz="1600" dirty="0"/>
              <a:t> and is then called.</a:t>
            </a:r>
          </a:p>
          <a:p>
            <a:pPr lvl="1"/>
            <a:r>
              <a:rPr lang="en-US" sz="1600" dirty="0"/>
              <a:t>One </a:t>
            </a:r>
            <a:r>
              <a:rPr lang="en-US" sz="1600" dirty="0" err="1"/>
              <a:t>vptr</a:t>
            </a:r>
            <a:r>
              <a:rPr lang="en-US" sz="1600" dirty="0"/>
              <a:t> and one </a:t>
            </a:r>
            <a:r>
              <a:rPr lang="en-US" sz="1600" dirty="0" err="1"/>
              <a:t>vtable</a:t>
            </a:r>
            <a:r>
              <a:rPr lang="en-US" sz="1600" dirty="0"/>
              <a:t> per class so minimal memory overhead</a:t>
            </a:r>
          </a:p>
          <a:p>
            <a:pPr lvl="1"/>
            <a:r>
              <a:rPr lang="en-US" sz="1600" dirty="0"/>
              <a:t>If a method override is </a:t>
            </a:r>
            <a:r>
              <a:rPr lang="en-US" sz="1600" b="1" dirty="0"/>
              <a:t>non</a:t>
            </a:r>
            <a:r>
              <a:rPr lang="en-US" sz="1600" dirty="0"/>
              <a:t>-virtual it won’t be in the </a:t>
            </a:r>
            <a:r>
              <a:rPr lang="en-US" sz="1600" dirty="0" err="1"/>
              <a:t>vtable</a:t>
            </a:r>
            <a:r>
              <a:rPr lang="en-US" sz="1600" dirty="0"/>
              <a:t> and it is selected at </a:t>
            </a:r>
            <a:r>
              <a:rPr lang="en-US" sz="1600" b="1" dirty="0"/>
              <a:t>compile</a:t>
            </a:r>
            <a:r>
              <a:rPr lang="en-US" sz="1600" b="1" i="1" dirty="0"/>
              <a:t> </a:t>
            </a:r>
            <a:r>
              <a:rPr lang="en-US" sz="1600" b="1" dirty="0"/>
              <a:t>time</a:t>
            </a:r>
            <a:r>
              <a:rPr lang="en-US" sz="1600" i="1" dirty="0"/>
              <a:t>.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998086" y="1233793"/>
            <a:ext cx="2256817" cy="4263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1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1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6253" y="1980548"/>
            <a:ext cx="1831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+mn-lt"/>
              </a:rPr>
              <a:t>sP</a:t>
            </a:r>
            <a:r>
              <a:rPr lang="en-US" sz="1200" dirty="0">
                <a:latin typeface="+mn-lt"/>
              </a:rPr>
              <a:t> is a reference to a… </a:t>
            </a:r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 bwMode="auto">
          <a:xfrm flipH="1">
            <a:off x="10121953" y="1660189"/>
            <a:ext cx="4542" cy="320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8239329" y="2465962"/>
            <a:ext cx="1488331" cy="7684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405354" y="2465962"/>
            <a:ext cx="1245141" cy="7684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SubVirtual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>
            <a:stCxn id="8" idx="2"/>
            <a:endCxn id="11" idx="0"/>
          </p:cNvCxnSpPr>
          <p:nvPr/>
        </p:nvCxnSpPr>
        <p:spPr bwMode="auto">
          <a:xfrm flipH="1">
            <a:off x="8983495" y="2257547"/>
            <a:ext cx="1138458" cy="208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2"/>
            <a:endCxn id="12" idx="0"/>
          </p:cNvCxnSpPr>
          <p:nvPr/>
        </p:nvCxnSpPr>
        <p:spPr bwMode="auto">
          <a:xfrm>
            <a:off x="10121953" y="2257547"/>
            <a:ext cx="905972" cy="208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239329" y="3234447"/>
            <a:ext cx="1488332" cy="437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SuperVirtual’s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405353" y="3234447"/>
            <a:ext cx="1245141" cy="4377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SubVirtual’s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750997" y="4333674"/>
            <a:ext cx="2393004" cy="1381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584988" y="4333673"/>
            <a:ext cx="2393004" cy="13813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0" hangingPunct="0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SubVirtual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22" name="Straight Arrow Connector 21"/>
          <p:cNvCxnSpPr>
            <a:stCxn id="17" idx="2"/>
            <a:endCxn id="19" idx="0"/>
          </p:cNvCxnSpPr>
          <p:nvPr/>
        </p:nvCxnSpPr>
        <p:spPr bwMode="auto">
          <a:xfrm flipH="1">
            <a:off x="7947499" y="3672193"/>
            <a:ext cx="1035996" cy="6614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8" idx="2"/>
            <a:endCxn id="20" idx="0"/>
          </p:cNvCxnSpPr>
          <p:nvPr/>
        </p:nvCxnSpPr>
        <p:spPr bwMode="auto">
          <a:xfrm flipH="1">
            <a:off x="10781490" y="3672193"/>
            <a:ext cx="246434" cy="661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859104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run this through the 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828800"/>
            <a:ext cx="9883163" cy="3886200"/>
          </a:xfrm>
        </p:spPr>
        <p:txBody>
          <a:bodyPr/>
          <a:lstStyle/>
          <a:p>
            <a:r>
              <a:rPr lang="en-US" dirty="0"/>
              <a:t>Open the project </a:t>
            </a:r>
            <a:r>
              <a:rPr lang="en-US" dirty="0" err="1"/>
              <a:t>Virtual_Method_Calls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Everything here is implemented in one big main.cpp</a:t>
            </a:r>
          </a:p>
          <a:p>
            <a:endParaRPr lang="en-US" dirty="0"/>
          </a:p>
          <a:p>
            <a:r>
              <a:rPr lang="en-US" dirty="0"/>
              <a:t>Place a breakpoint at the first line in main() and in the two implementations of </a:t>
            </a:r>
            <a:r>
              <a:rPr lang="en-US" dirty="0" err="1"/>
              <a:t>Func</a:t>
            </a:r>
            <a:r>
              <a:rPr lang="en-US" dirty="0"/>
              <a:t>()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62" y="5972115"/>
            <a:ext cx="637834" cy="6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7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make methods virtual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If a method will be (or might be) overridden in a subclass, make it virtual</a:t>
            </a:r>
          </a:p>
          <a:p>
            <a:pPr lvl="1"/>
            <a:r>
              <a:rPr lang="en-US" sz="1800" dirty="0"/>
              <a:t>There is a </a:t>
            </a:r>
            <a:r>
              <a:rPr lang="en-US" sz="1800" i="1" dirty="0"/>
              <a:t>minuscule</a:t>
            </a:r>
            <a:r>
              <a:rPr lang="en-US" sz="1800" dirty="0"/>
              <a:t> performance penalty.  Will that even matter to you?</a:t>
            </a:r>
          </a:p>
          <a:p>
            <a:pPr lvl="2"/>
            <a:r>
              <a:rPr lang="en-US" sz="1400" dirty="0"/>
              <a:t>i.e. Have you profiled and tested your code to show that virtual method calls are a performance issue?</a:t>
            </a:r>
          </a:p>
          <a:p>
            <a:pPr lvl="1"/>
            <a:r>
              <a:rPr lang="en-US" sz="1800" dirty="0"/>
              <a:t>When is this true?</a:t>
            </a:r>
          </a:p>
          <a:p>
            <a:pPr lvl="2"/>
            <a:r>
              <a:rPr lang="en-US" sz="1400" dirty="0"/>
              <a:t>Almost always!  Who knows how your code will be used in the future?</a:t>
            </a:r>
          </a:p>
          <a:p>
            <a:endParaRPr lang="en-US" sz="2000" dirty="0"/>
          </a:p>
          <a:p>
            <a:pPr lvl="2"/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Constructors are </a:t>
            </a:r>
            <a:r>
              <a:rPr lang="en-US" sz="2000" b="1" dirty="0"/>
              <a:t>never</a:t>
            </a:r>
            <a:r>
              <a:rPr lang="en-US" sz="2000" dirty="0"/>
              <a:t> virtual in C++.</a:t>
            </a:r>
          </a:p>
          <a:p>
            <a:r>
              <a:rPr lang="en-US" sz="2000" dirty="0"/>
              <a:t>Destructors in a base class should always be virtual.</a:t>
            </a:r>
          </a:p>
          <a:p>
            <a:pPr lvl="1"/>
            <a:r>
              <a:rPr lang="en-US" sz="1800" dirty="0"/>
              <a:t>Also – if any method in a class is virtual, make the destructor virtual</a:t>
            </a:r>
          </a:p>
          <a:p>
            <a:pPr lvl="1"/>
            <a:r>
              <a:rPr lang="en-US" sz="1800" dirty="0"/>
              <a:t>These are important when dealing with objects via reference and it avoids some subtleties when manually allocating memory.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09993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all this complexity?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784" y="3917832"/>
            <a:ext cx="10623416" cy="1859513"/>
          </a:xfrm>
        </p:spPr>
        <p:txBody>
          <a:bodyPr/>
          <a:lstStyle/>
          <a:p>
            <a:r>
              <a:rPr lang="en-US" sz="1800" dirty="0"/>
              <a:t>Late binding allows for code libraries to be updated for new functionality.  As methods are identified at runtime the executable does not need to be updated.</a:t>
            </a:r>
          </a:p>
          <a:p>
            <a:r>
              <a:rPr lang="en-US" sz="1800" dirty="0"/>
              <a:t>This is done all the time!  Your C++ code may be, for example, a plugin to an existing simulation code.</a:t>
            </a:r>
          </a:p>
          <a:p>
            <a:r>
              <a:rPr lang="en-US" sz="1800" dirty="0"/>
              <a:t>Greater flexibility when dealing with multiple subclasses of a superclass. </a:t>
            </a:r>
          </a:p>
          <a:p>
            <a:r>
              <a:rPr lang="en-US" sz="1800" dirty="0"/>
              <a:t>Most of the time this is the behavior you are looking for when building class hierarchies.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6340" y="1664523"/>
            <a:ext cx="348898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FuncLate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0503" y="1664523"/>
            <a:ext cx="3643548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FuncEarly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SuperVirtual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PrintNum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44584" y="2618630"/>
            <a:ext cx="3643548" cy="44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Called by </a:t>
            </a:r>
            <a:r>
              <a:rPr lang="en-US" sz="1600" b="1" kern="0" dirty="0"/>
              <a:t>reference</a:t>
            </a:r>
            <a:r>
              <a:rPr lang="en-US" sz="1600" kern="0" dirty="0"/>
              <a:t> – late binding to </a:t>
            </a:r>
            <a:r>
              <a:rPr lang="en-US" sz="1600" kern="0" dirty="0" err="1"/>
              <a:t>PrintNum</a:t>
            </a:r>
            <a:r>
              <a:rPr lang="en-US" sz="1600" kern="0" dirty="0"/>
              <a:t>()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59059" y="2676200"/>
            <a:ext cx="3643548" cy="44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Called by </a:t>
            </a:r>
            <a:r>
              <a:rPr lang="en-US" sz="1600" b="1" kern="0" dirty="0"/>
              <a:t>value</a:t>
            </a:r>
            <a:r>
              <a:rPr lang="en-US" sz="1600" kern="0" dirty="0"/>
              <a:t> – early binding to </a:t>
            </a:r>
            <a:r>
              <a:rPr lang="en-US" sz="1600" kern="0" dirty="0" err="1"/>
              <a:t>PrintNum</a:t>
            </a:r>
            <a:r>
              <a:rPr lang="en-US" sz="1600" kern="0" dirty="0"/>
              <a:t> even though it’s virtual! </a:t>
            </a:r>
          </a:p>
        </p:txBody>
      </p:sp>
    </p:spTree>
    <p:extLst>
      <p:ext uri="{BB962C8B-B14F-4D97-AF65-F5344CB8AC3E}">
        <p14:creationId xmlns:p14="http://schemas.microsoft.com/office/powerpoint/2010/main" val="219058676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400" y="1033936"/>
            <a:ext cx="5181600" cy="3886200"/>
          </a:xfrm>
        </p:spPr>
        <p:txBody>
          <a:bodyPr/>
          <a:lstStyle/>
          <a:p>
            <a:r>
              <a:rPr lang="en-US" sz="2000" dirty="0"/>
              <a:t>Remember the Deadly Diamond of Death?  Let’s explain.</a:t>
            </a:r>
          </a:p>
          <a:p>
            <a:r>
              <a:rPr lang="en-US" sz="2000" dirty="0"/>
              <a:t>Look at the class hierarchy on the right.</a:t>
            </a:r>
          </a:p>
          <a:p>
            <a:pPr lvl="1"/>
            <a:r>
              <a:rPr lang="en-US" sz="1600" dirty="0"/>
              <a:t>Square and Circle inherit from Shape</a:t>
            </a:r>
          </a:p>
          <a:p>
            <a:pPr lvl="1"/>
            <a:r>
              <a:rPr lang="en-US" sz="1600" dirty="0" err="1"/>
              <a:t>Squircle</a:t>
            </a:r>
            <a:r>
              <a:rPr lang="en-US" sz="1600" dirty="0"/>
              <a:t> inherits from both Square and Circle</a:t>
            </a:r>
          </a:p>
          <a:p>
            <a:pPr lvl="1"/>
            <a:r>
              <a:rPr lang="en-US" sz="1600" dirty="0"/>
              <a:t>Syntax: </a:t>
            </a:r>
          </a:p>
          <a:p>
            <a:pPr marL="457200" lvl="1" indent="0" algn="ctr">
              <a:buNone/>
            </a:pPr>
            <a:r>
              <a:rPr lang="en-US" sz="1600" dirty="0"/>
              <a:t>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Squircle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Square, Circle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/>
              <a:t>The Shape class implements an empty </a:t>
            </a:r>
            <a:r>
              <a:rPr lang="en-US" sz="2000" dirty="0" err="1"/>
              <a:t>print_info</a:t>
            </a:r>
            <a:r>
              <a:rPr lang="en-US" sz="2000" dirty="0"/>
              <a:t>() method.  The Square and Circle classes override it. </a:t>
            </a:r>
            <a:r>
              <a:rPr lang="en-US" sz="2000" dirty="0" err="1"/>
              <a:t>Squircle</a:t>
            </a:r>
            <a:r>
              <a:rPr lang="en-US" sz="2000" dirty="0"/>
              <a:t> does not.</a:t>
            </a:r>
          </a:p>
          <a:p>
            <a:r>
              <a:rPr lang="en-US" sz="2000" dirty="0"/>
              <a:t>Under late binding, which version of </a:t>
            </a:r>
            <a:r>
              <a:rPr lang="en-US" sz="2000" dirty="0" err="1"/>
              <a:t>print_info</a:t>
            </a:r>
            <a:r>
              <a:rPr lang="en-US" sz="2000" dirty="0"/>
              <a:t>() is accessed from </a:t>
            </a:r>
            <a:r>
              <a:rPr lang="en-US" sz="2000" dirty="0" err="1"/>
              <a:t>Squircle</a:t>
            </a:r>
            <a:r>
              <a:rPr lang="en-US" sz="2000" dirty="0"/>
              <a:t>?  Square. info() or Circle. info()?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7723013" y="627321"/>
            <a:ext cx="3324215" cy="1583430"/>
          </a:xfrm>
          <a:custGeom>
            <a:avLst/>
            <a:gdLst>
              <a:gd name="connsiteX0" fmla="*/ 1450170 w 2610821"/>
              <a:gd name="connsiteY0" fmla="*/ 144574 h 1525902"/>
              <a:gd name="connsiteX1" fmla="*/ 1450170 w 2610821"/>
              <a:gd name="connsiteY1" fmla="*/ 144574 h 1525902"/>
              <a:gd name="connsiteX2" fmla="*/ 1391804 w 2610821"/>
              <a:gd name="connsiteY2" fmla="*/ 76481 h 1525902"/>
              <a:gd name="connsiteX3" fmla="*/ 1284800 w 2610821"/>
              <a:gd name="connsiteY3" fmla="*/ 37570 h 1525902"/>
              <a:gd name="connsiteX4" fmla="*/ 1206979 w 2610821"/>
              <a:gd name="connsiteY4" fmla="*/ 27842 h 1525902"/>
              <a:gd name="connsiteX5" fmla="*/ 681685 w 2610821"/>
              <a:gd name="connsiteY5" fmla="*/ 37570 h 1525902"/>
              <a:gd name="connsiteX6" fmla="*/ 555226 w 2610821"/>
              <a:gd name="connsiteY6" fmla="*/ 86208 h 1525902"/>
              <a:gd name="connsiteX7" fmla="*/ 526043 w 2610821"/>
              <a:gd name="connsiteY7" fmla="*/ 95936 h 1525902"/>
              <a:gd name="connsiteX8" fmla="*/ 467677 w 2610821"/>
              <a:gd name="connsiteY8" fmla="*/ 134847 h 1525902"/>
              <a:gd name="connsiteX9" fmla="*/ 457949 w 2610821"/>
              <a:gd name="connsiteY9" fmla="*/ 164030 h 1525902"/>
              <a:gd name="connsiteX10" fmla="*/ 477404 w 2610821"/>
              <a:gd name="connsiteY10" fmla="*/ 358583 h 1525902"/>
              <a:gd name="connsiteX11" fmla="*/ 496860 w 2610821"/>
              <a:gd name="connsiteY11" fmla="*/ 378038 h 1525902"/>
              <a:gd name="connsiteX12" fmla="*/ 594136 w 2610821"/>
              <a:gd name="connsiteY12" fmla="*/ 455859 h 1525902"/>
              <a:gd name="connsiteX13" fmla="*/ 623319 w 2610821"/>
              <a:gd name="connsiteY13" fmla="*/ 465587 h 1525902"/>
              <a:gd name="connsiteX14" fmla="*/ 652502 w 2610821"/>
              <a:gd name="connsiteY14" fmla="*/ 485042 h 1525902"/>
              <a:gd name="connsiteX15" fmla="*/ 759507 w 2610821"/>
              <a:gd name="connsiteY15" fmla="*/ 572591 h 1525902"/>
              <a:gd name="connsiteX16" fmla="*/ 769234 w 2610821"/>
              <a:gd name="connsiteY16" fmla="*/ 601774 h 1525902"/>
              <a:gd name="connsiteX17" fmla="*/ 798417 w 2610821"/>
              <a:gd name="connsiteY17" fmla="*/ 630957 h 1525902"/>
              <a:gd name="connsiteX18" fmla="*/ 749779 w 2610821"/>
              <a:gd name="connsiteY18" fmla="*/ 650413 h 1525902"/>
              <a:gd name="connsiteX19" fmla="*/ 292579 w 2610821"/>
              <a:gd name="connsiteY19" fmla="*/ 660140 h 1525902"/>
              <a:gd name="connsiteX20" fmla="*/ 224485 w 2610821"/>
              <a:gd name="connsiteY20" fmla="*/ 669868 h 1525902"/>
              <a:gd name="connsiteX21" fmla="*/ 98026 w 2610821"/>
              <a:gd name="connsiteY21" fmla="*/ 708778 h 1525902"/>
              <a:gd name="connsiteX22" fmla="*/ 20204 w 2610821"/>
              <a:gd name="connsiteY22" fmla="*/ 747689 h 1525902"/>
              <a:gd name="connsiteX23" fmla="*/ 749 w 2610821"/>
              <a:gd name="connsiteY23" fmla="*/ 776872 h 1525902"/>
              <a:gd name="connsiteX24" fmla="*/ 39660 w 2610821"/>
              <a:gd name="connsiteY24" fmla="*/ 844966 h 1525902"/>
              <a:gd name="connsiteX25" fmla="*/ 59115 w 2610821"/>
              <a:gd name="connsiteY25" fmla="*/ 874149 h 1525902"/>
              <a:gd name="connsiteX26" fmla="*/ 88298 w 2610821"/>
              <a:gd name="connsiteY26" fmla="*/ 913059 h 1525902"/>
              <a:gd name="connsiteX27" fmla="*/ 107753 w 2610821"/>
              <a:gd name="connsiteY27" fmla="*/ 942242 h 1525902"/>
              <a:gd name="connsiteX28" fmla="*/ 175847 w 2610821"/>
              <a:gd name="connsiteY28" fmla="*/ 1010336 h 1525902"/>
              <a:gd name="connsiteX29" fmla="*/ 350945 w 2610821"/>
              <a:gd name="connsiteY29" fmla="*/ 1136796 h 1525902"/>
              <a:gd name="connsiteX30" fmla="*/ 428766 w 2610821"/>
              <a:gd name="connsiteY30" fmla="*/ 1175706 h 1525902"/>
              <a:gd name="connsiteX31" fmla="*/ 506587 w 2610821"/>
              <a:gd name="connsiteY31" fmla="*/ 1224344 h 1525902"/>
              <a:gd name="connsiteX32" fmla="*/ 710868 w 2610821"/>
              <a:gd name="connsiteY32" fmla="*/ 1302166 h 1525902"/>
              <a:gd name="connsiteX33" fmla="*/ 963787 w 2610821"/>
              <a:gd name="connsiteY33" fmla="*/ 1389715 h 1525902"/>
              <a:gd name="connsiteX34" fmla="*/ 1051336 w 2610821"/>
              <a:gd name="connsiteY34" fmla="*/ 1399442 h 1525902"/>
              <a:gd name="connsiteX35" fmla="*/ 1138885 w 2610821"/>
              <a:gd name="connsiteY35" fmla="*/ 1418898 h 1525902"/>
              <a:gd name="connsiteX36" fmla="*/ 1216707 w 2610821"/>
              <a:gd name="connsiteY36" fmla="*/ 1428625 h 1525902"/>
              <a:gd name="connsiteX37" fmla="*/ 1284800 w 2610821"/>
              <a:gd name="connsiteY37" fmla="*/ 1438353 h 1525902"/>
              <a:gd name="connsiteX38" fmla="*/ 1391804 w 2610821"/>
              <a:gd name="connsiteY38" fmla="*/ 1457808 h 1525902"/>
              <a:gd name="connsiteX39" fmla="*/ 1508536 w 2610821"/>
              <a:gd name="connsiteY39" fmla="*/ 1477264 h 1525902"/>
              <a:gd name="connsiteX40" fmla="*/ 1547447 w 2610821"/>
              <a:gd name="connsiteY40" fmla="*/ 1486991 h 1525902"/>
              <a:gd name="connsiteX41" fmla="*/ 1605813 w 2610821"/>
              <a:gd name="connsiteY41" fmla="*/ 1506447 h 1525902"/>
              <a:gd name="connsiteX42" fmla="*/ 1732273 w 2610821"/>
              <a:gd name="connsiteY42" fmla="*/ 1525902 h 1525902"/>
              <a:gd name="connsiteX43" fmla="*/ 2082468 w 2610821"/>
              <a:gd name="connsiteY43" fmla="*/ 1516174 h 1525902"/>
              <a:gd name="connsiteX44" fmla="*/ 2140834 w 2610821"/>
              <a:gd name="connsiteY44" fmla="*/ 1496719 h 1525902"/>
              <a:gd name="connsiteX45" fmla="*/ 2218656 w 2610821"/>
              <a:gd name="connsiteY45" fmla="*/ 1457808 h 1525902"/>
              <a:gd name="connsiteX46" fmla="*/ 2238111 w 2610821"/>
              <a:gd name="connsiteY46" fmla="*/ 1428625 h 1525902"/>
              <a:gd name="connsiteX47" fmla="*/ 2247839 w 2610821"/>
              <a:gd name="connsiteY47" fmla="*/ 1389715 h 1525902"/>
              <a:gd name="connsiteX48" fmla="*/ 2257566 w 2610821"/>
              <a:gd name="connsiteY48" fmla="*/ 1000608 h 1525902"/>
              <a:gd name="connsiteX49" fmla="*/ 2277022 w 2610821"/>
              <a:gd name="connsiteY49" fmla="*/ 971425 h 1525902"/>
              <a:gd name="connsiteX50" fmla="*/ 2315932 w 2610821"/>
              <a:gd name="connsiteY50" fmla="*/ 961698 h 1525902"/>
              <a:gd name="connsiteX51" fmla="*/ 2364570 w 2610821"/>
              <a:gd name="connsiteY51" fmla="*/ 951970 h 1525902"/>
              <a:gd name="connsiteX52" fmla="*/ 2393753 w 2610821"/>
              <a:gd name="connsiteY52" fmla="*/ 942242 h 1525902"/>
              <a:gd name="connsiteX53" fmla="*/ 2481302 w 2610821"/>
              <a:gd name="connsiteY53" fmla="*/ 922787 h 1525902"/>
              <a:gd name="connsiteX54" fmla="*/ 2559124 w 2610821"/>
              <a:gd name="connsiteY54" fmla="*/ 854693 h 1525902"/>
              <a:gd name="connsiteX55" fmla="*/ 2568851 w 2610821"/>
              <a:gd name="connsiteY55" fmla="*/ 776872 h 1525902"/>
              <a:gd name="connsiteX56" fmla="*/ 2588307 w 2610821"/>
              <a:gd name="connsiteY56" fmla="*/ 737961 h 1525902"/>
              <a:gd name="connsiteX57" fmla="*/ 2598034 w 2610821"/>
              <a:gd name="connsiteY57" fmla="*/ 708778 h 1525902"/>
              <a:gd name="connsiteX58" fmla="*/ 2578579 w 2610821"/>
              <a:gd name="connsiteY58" fmla="*/ 416949 h 1525902"/>
              <a:gd name="connsiteX59" fmla="*/ 2510485 w 2610821"/>
              <a:gd name="connsiteY59" fmla="*/ 348855 h 1525902"/>
              <a:gd name="connsiteX60" fmla="*/ 2461847 w 2610821"/>
              <a:gd name="connsiteY60" fmla="*/ 300217 h 1525902"/>
              <a:gd name="connsiteX61" fmla="*/ 2413209 w 2610821"/>
              <a:gd name="connsiteY61" fmla="*/ 271034 h 1525902"/>
              <a:gd name="connsiteX62" fmla="*/ 2335387 w 2610821"/>
              <a:gd name="connsiteY62" fmla="*/ 202940 h 1525902"/>
              <a:gd name="connsiteX63" fmla="*/ 2345115 w 2610821"/>
              <a:gd name="connsiteY63" fmla="*/ 105664 h 1525902"/>
              <a:gd name="connsiteX64" fmla="*/ 2364570 w 2610821"/>
              <a:gd name="connsiteY64" fmla="*/ 86208 h 1525902"/>
              <a:gd name="connsiteX65" fmla="*/ 2432664 w 2610821"/>
              <a:gd name="connsiteY65" fmla="*/ 47298 h 1525902"/>
              <a:gd name="connsiteX66" fmla="*/ 2131107 w 2610821"/>
              <a:gd name="connsiteY66" fmla="*/ 57025 h 1525902"/>
              <a:gd name="connsiteX67" fmla="*/ 2092196 w 2610821"/>
              <a:gd name="connsiteY67" fmla="*/ 86208 h 1525902"/>
              <a:gd name="connsiteX68" fmla="*/ 2024102 w 2610821"/>
              <a:gd name="connsiteY68" fmla="*/ 115391 h 1525902"/>
              <a:gd name="connsiteX69" fmla="*/ 1839277 w 2610821"/>
              <a:gd name="connsiteY69" fmla="*/ 105664 h 1525902"/>
              <a:gd name="connsiteX70" fmla="*/ 1771183 w 2610821"/>
              <a:gd name="connsiteY70" fmla="*/ 86208 h 1525902"/>
              <a:gd name="connsiteX71" fmla="*/ 1693362 w 2610821"/>
              <a:gd name="connsiteY71" fmla="*/ 66753 h 1525902"/>
              <a:gd name="connsiteX72" fmla="*/ 1566902 w 2610821"/>
              <a:gd name="connsiteY72" fmla="*/ 37570 h 1525902"/>
              <a:gd name="connsiteX73" fmla="*/ 1498809 w 2610821"/>
              <a:gd name="connsiteY73" fmla="*/ 47298 h 1525902"/>
              <a:gd name="connsiteX74" fmla="*/ 1450170 w 2610821"/>
              <a:gd name="connsiteY74" fmla="*/ 105664 h 1525902"/>
              <a:gd name="connsiteX75" fmla="*/ 1372349 w 2610821"/>
              <a:gd name="connsiteY75" fmla="*/ 105664 h 1525902"/>
              <a:gd name="connsiteX76" fmla="*/ 1450170 w 2610821"/>
              <a:gd name="connsiteY76" fmla="*/ 144574 h 15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10821" h="1525902">
                <a:moveTo>
                  <a:pt x="1450170" y="144574"/>
                </a:moveTo>
                <a:lnTo>
                  <a:pt x="1450170" y="144574"/>
                </a:lnTo>
                <a:cubicBezTo>
                  <a:pt x="1430715" y="121876"/>
                  <a:pt x="1413924" y="96590"/>
                  <a:pt x="1391804" y="76481"/>
                </a:cubicBezTo>
                <a:cubicBezTo>
                  <a:pt x="1354989" y="43013"/>
                  <a:pt x="1331838" y="44290"/>
                  <a:pt x="1284800" y="37570"/>
                </a:cubicBezTo>
                <a:cubicBezTo>
                  <a:pt x="1258921" y="33873"/>
                  <a:pt x="1232919" y="31085"/>
                  <a:pt x="1206979" y="27842"/>
                </a:cubicBezTo>
                <a:cubicBezTo>
                  <a:pt x="1031881" y="31085"/>
                  <a:pt x="856602" y="28968"/>
                  <a:pt x="681685" y="37570"/>
                </a:cubicBezTo>
                <a:cubicBezTo>
                  <a:pt x="633818" y="39924"/>
                  <a:pt x="596797" y="67732"/>
                  <a:pt x="555226" y="86208"/>
                </a:cubicBezTo>
                <a:cubicBezTo>
                  <a:pt x="545856" y="90373"/>
                  <a:pt x="535006" y="90956"/>
                  <a:pt x="526043" y="95936"/>
                </a:cubicBezTo>
                <a:cubicBezTo>
                  <a:pt x="505603" y="107292"/>
                  <a:pt x="467677" y="134847"/>
                  <a:pt x="467677" y="134847"/>
                </a:cubicBezTo>
                <a:cubicBezTo>
                  <a:pt x="464434" y="144575"/>
                  <a:pt x="457504" y="153786"/>
                  <a:pt x="457949" y="164030"/>
                </a:cubicBezTo>
                <a:cubicBezTo>
                  <a:pt x="460780" y="229143"/>
                  <a:pt x="465745" y="294460"/>
                  <a:pt x="477404" y="358583"/>
                </a:cubicBezTo>
                <a:cubicBezTo>
                  <a:pt x="479045" y="367606"/>
                  <a:pt x="489814" y="372167"/>
                  <a:pt x="496860" y="378038"/>
                </a:cubicBezTo>
                <a:cubicBezTo>
                  <a:pt x="528760" y="404621"/>
                  <a:pt x="554742" y="442727"/>
                  <a:pt x="594136" y="455859"/>
                </a:cubicBezTo>
                <a:cubicBezTo>
                  <a:pt x="603864" y="459102"/>
                  <a:pt x="614148" y="461001"/>
                  <a:pt x="623319" y="465587"/>
                </a:cubicBezTo>
                <a:cubicBezTo>
                  <a:pt x="633776" y="470815"/>
                  <a:pt x="643149" y="478027"/>
                  <a:pt x="652502" y="485042"/>
                </a:cubicBezTo>
                <a:cubicBezTo>
                  <a:pt x="736755" y="548232"/>
                  <a:pt x="716522" y="529608"/>
                  <a:pt x="759507" y="572591"/>
                </a:cubicBezTo>
                <a:cubicBezTo>
                  <a:pt x="762749" y="582319"/>
                  <a:pt x="763546" y="593242"/>
                  <a:pt x="769234" y="601774"/>
                </a:cubicBezTo>
                <a:cubicBezTo>
                  <a:pt x="776865" y="613221"/>
                  <a:pt x="803526" y="618184"/>
                  <a:pt x="798417" y="630957"/>
                </a:cubicBezTo>
                <a:cubicBezTo>
                  <a:pt x="791932" y="647170"/>
                  <a:pt x="767212" y="649407"/>
                  <a:pt x="749779" y="650413"/>
                </a:cubicBezTo>
                <a:cubicBezTo>
                  <a:pt x="597598" y="659193"/>
                  <a:pt x="444979" y="656898"/>
                  <a:pt x="292579" y="660140"/>
                </a:cubicBezTo>
                <a:cubicBezTo>
                  <a:pt x="269881" y="663383"/>
                  <a:pt x="246968" y="665371"/>
                  <a:pt x="224485" y="669868"/>
                </a:cubicBezTo>
                <a:cubicBezTo>
                  <a:pt x="174310" y="679903"/>
                  <a:pt x="142374" y="688310"/>
                  <a:pt x="98026" y="708778"/>
                </a:cubicBezTo>
                <a:cubicBezTo>
                  <a:pt x="71693" y="720932"/>
                  <a:pt x="20204" y="747689"/>
                  <a:pt x="20204" y="747689"/>
                </a:cubicBezTo>
                <a:cubicBezTo>
                  <a:pt x="13719" y="757417"/>
                  <a:pt x="2402" y="765298"/>
                  <a:pt x="749" y="776872"/>
                </a:cubicBezTo>
                <a:cubicBezTo>
                  <a:pt x="-4627" y="814510"/>
                  <a:pt x="19999" y="821372"/>
                  <a:pt x="39660" y="844966"/>
                </a:cubicBezTo>
                <a:cubicBezTo>
                  <a:pt x="47144" y="853947"/>
                  <a:pt x="52320" y="864636"/>
                  <a:pt x="59115" y="874149"/>
                </a:cubicBezTo>
                <a:cubicBezTo>
                  <a:pt x="68538" y="887342"/>
                  <a:pt x="78875" y="899866"/>
                  <a:pt x="88298" y="913059"/>
                </a:cubicBezTo>
                <a:cubicBezTo>
                  <a:pt x="95093" y="922572"/>
                  <a:pt x="99932" y="933552"/>
                  <a:pt x="107753" y="942242"/>
                </a:cubicBezTo>
                <a:cubicBezTo>
                  <a:pt x="129227" y="966102"/>
                  <a:pt x="150781" y="990283"/>
                  <a:pt x="175847" y="1010336"/>
                </a:cubicBezTo>
                <a:cubicBezTo>
                  <a:pt x="256625" y="1074958"/>
                  <a:pt x="267662" y="1089949"/>
                  <a:pt x="350945" y="1136796"/>
                </a:cubicBezTo>
                <a:cubicBezTo>
                  <a:pt x="376222" y="1151015"/>
                  <a:pt x="403488" y="1161487"/>
                  <a:pt x="428766" y="1175706"/>
                </a:cubicBezTo>
                <a:cubicBezTo>
                  <a:pt x="455428" y="1190703"/>
                  <a:pt x="478673" y="1211831"/>
                  <a:pt x="506587" y="1224344"/>
                </a:cubicBezTo>
                <a:cubicBezTo>
                  <a:pt x="573079" y="1254151"/>
                  <a:pt x="642737" y="1276323"/>
                  <a:pt x="710868" y="1302166"/>
                </a:cubicBezTo>
                <a:cubicBezTo>
                  <a:pt x="768978" y="1324208"/>
                  <a:pt x="934105" y="1386417"/>
                  <a:pt x="963787" y="1389715"/>
                </a:cubicBezTo>
                <a:lnTo>
                  <a:pt x="1051336" y="1399442"/>
                </a:lnTo>
                <a:cubicBezTo>
                  <a:pt x="1080519" y="1405927"/>
                  <a:pt x="1109445" y="1413703"/>
                  <a:pt x="1138885" y="1418898"/>
                </a:cubicBezTo>
                <a:cubicBezTo>
                  <a:pt x="1164630" y="1423441"/>
                  <a:pt x="1190794" y="1425170"/>
                  <a:pt x="1216707" y="1428625"/>
                </a:cubicBezTo>
                <a:lnTo>
                  <a:pt x="1284800" y="1438353"/>
                </a:lnTo>
                <a:cubicBezTo>
                  <a:pt x="1401464" y="1456302"/>
                  <a:pt x="1288627" y="1439600"/>
                  <a:pt x="1391804" y="1457808"/>
                </a:cubicBezTo>
                <a:cubicBezTo>
                  <a:pt x="1430651" y="1464663"/>
                  <a:pt x="1470266" y="1467697"/>
                  <a:pt x="1508536" y="1477264"/>
                </a:cubicBezTo>
                <a:cubicBezTo>
                  <a:pt x="1521506" y="1480506"/>
                  <a:pt x="1534641" y="1483149"/>
                  <a:pt x="1547447" y="1486991"/>
                </a:cubicBezTo>
                <a:cubicBezTo>
                  <a:pt x="1567090" y="1492884"/>
                  <a:pt x="1585703" y="1502425"/>
                  <a:pt x="1605813" y="1506447"/>
                </a:cubicBezTo>
                <a:cubicBezTo>
                  <a:pt x="1680086" y="1521301"/>
                  <a:pt x="1638045" y="1514123"/>
                  <a:pt x="1732273" y="1525902"/>
                </a:cubicBezTo>
                <a:cubicBezTo>
                  <a:pt x="1849005" y="1522659"/>
                  <a:pt x="1965988" y="1524494"/>
                  <a:pt x="2082468" y="1516174"/>
                </a:cubicBezTo>
                <a:cubicBezTo>
                  <a:pt x="2102924" y="1514713"/>
                  <a:pt x="2121984" y="1504797"/>
                  <a:pt x="2140834" y="1496719"/>
                </a:cubicBezTo>
                <a:cubicBezTo>
                  <a:pt x="2167492" y="1485294"/>
                  <a:pt x="2218656" y="1457808"/>
                  <a:pt x="2218656" y="1457808"/>
                </a:cubicBezTo>
                <a:cubicBezTo>
                  <a:pt x="2225141" y="1448080"/>
                  <a:pt x="2233506" y="1439371"/>
                  <a:pt x="2238111" y="1428625"/>
                </a:cubicBezTo>
                <a:cubicBezTo>
                  <a:pt x="2243377" y="1416337"/>
                  <a:pt x="2247232" y="1403070"/>
                  <a:pt x="2247839" y="1389715"/>
                </a:cubicBezTo>
                <a:cubicBezTo>
                  <a:pt x="2253730" y="1260106"/>
                  <a:pt x="2248536" y="1130036"/>
                  <a:pt x="2257566" y="1000608"/>
                </a:cubicBezTo>
                <a:cubicBezTo>
                  <a:pt x="2258380" y="988945"/>
                  <a:pt x="2267294" y="977910"/>
                  <a:pt x="2277022" y="971425"/>
                </a:cubicBezTo>
                <a:cubicBezTo>
                  <a:pt x="2288146" y="964009"/>
                  <a:pt x="2302881" y="964598"/>
                  <a:pt x="2315932" y="961698"/>
                </a:cubicBezTo>
                <a:cubicBezTo>
                  <a:pt x="2332072" y="958111"/>
                  <a:pt x="2348530" y="955980"/>
                  <a:pt x="2364570" y="951970"/>
                </a:cubicBezTo>
                <a:cubicBezTo>
                  <a:pt x="2374518" y="949483"/>
                  <a:pt x="2383805" y="944729"/>
                  <a:pt x="2393753" y="942242"/>
                </a:cubicBezTo>
                <a:cubicBezTo>
                  <a:pt x="2422755" y="934991"/>
                  <a:pt x="2452119" y="929272"/>
                  <a:pt x="2481302" y="922787"/>
                </a:cubicBezTo>
                <a:cubicBezTo>
                  <a:pt x="2549396" y="877391"/>
                  <a:pt x="2526697" y="903331"/>
                  <a:pt x="2559124" y="854693"/>
                </a:cubicBezTo>
                <a:cubicBezTo>
                  <a:pt x="2562366" y="828753"/>
                  <a:pt x="2562511" y="802234"/>
                  <a:pt x="2568851" y="776872"/>
                </a:cubicBezTo>
                <a:cubicBezTo>
                  <a:pt x="2572368" y="762804"/>
                  <a:pt x="2582595" y="751290"/>
                  <a:pt x="2588307" y="737961"/>
                </a:cubicBezTo>
                <a:cubicBezTo>
                  <a:pt x="2592346" y="728536"/>
                  <a:pt x="2594792" y="718506"/>
                  <a:pt x="2598034" y="708778"/>
                </a:cubicBezTo>
                <a:cubicBezTo>
                  <a:pt x="2611861" y="598169"/>
                  <a:pt x="2624601" y="550411"/>
                  <a:pt x="2578579" y="416949"/>
                </a:cubicBezTo>
                <a:cubicBezTo>
                  <a:pt x="2568115" y="386603"/>
                  <a:pt x="2533183" y="371553"/>
                  <a:pt x="2510485" y="348855"/>
                </a:cubicBezTo>
                <a:cubicBezTo>
                  <a:pt x="2494272" y="332642"/>
                  <a:pt x="2481508" y="312014"/>
                  <a:pt x="2461847" y="300217"/>
                </a:cubicBezTo>
                <a:cubicBezTo>
                  <a:pt x="2445634" y="290489"/>
                  <a:pt x="2428698" y="281877"/>
                  <a:pt x="2413209" y="271034"/>
                </a:cubicBezTo>
                <a:cubicBezTo>
                  <a:pt x="2373620" y="243322"/>
                  <a:pt x="2366137" y="233690"/>
                  <a:pt x="2335387" y="202940"/>
                </a:cubicBezTo>
                <a:cubicBezTo>
                  <a:pt x="2338630" y="170515"/>
                  <a:pt x="2337211" y="137278"/>
                  <a:pt x="2345115" y="105664"/>
                </a:cubicBezTo>
                <a:cubicBezTo>
                  <a:pt x="2347339" y="96766"/>
                  <a:pt x="2357524" y="92079"/>
                  <a:pt x="2364570" y="86208"/>
                </a:cubicBezTo>
                <a:cubicBezTo>
                  <a:pt x="2403831" y="53490"/>
                  <a:pt x="2393067" y="60496"/>
                  <a:pt x="2432664" y="47298"/>
                </a:cubicBezTo>
                <a:cubicBezTo>
                  <a:pt x="2348237" y="-37133"/>
                  <a:pt x="2403021" y="7586"/>
                  <a:pt x="2131107" y="57025"/>
                </a:cubicBezTo>
                <a:cubicBezTo>
                  <a:pt x="2115156" y="59925"/>
                  <a:pt x="2105944" y="77615"/>
                  <a:pt x="2092196" y="86208"/>
                </a:cubicBezTo>
                <a:cubicBezTo>
                  <a:pt x="2064717" y="103382"/>
                  <a:pt x="2052474" y="105934"/>
                  <a:pt x="2024102" y="115391"/>
                </a:cubicBezTo>
                <a:cubicBezTo>
                  <a:pt x="1962494" y="112149"/>
                  <a:pt x="1900564" y="112736"/>
                  <a:pt x="1839277" y="105664"/>
                </a:cubicBezTo>
                <a:cubicBezTo>
                  <a:pt x="1815826" y="102958"/>
                  <a:pt x="1793992" y="92291"/>
                  <a:pt x="1771183" y="86208"/>
                </a:cubicBezTo>
                <a:cubicBezTo>
                  <a:pt x="1745347" y="79318"/>
                  <a:pt x="1719302" y="73238"/>
                  <a:pt x="1693362" y="66753"/>
                </a:cubicBezTo>
                <a:cubicBezTo>
                  <a:pt x="1599501" y="43288"/>
                  <a:pt x="1641760" y="52542"/>
                  <a:pt x="1566902" y="37570"/>
                </a:cubicBezTo>
                <a:cubicBezTo>
                  <a:pt x="1544204" y="40813"/>
                  <a:pt x="1519761" y="37986"/>
                  <a:pt x="1498809" y="47298"/>
                </a:cubicBezTo>
                <a:cubicBezTo>
                  <a:pt x="1440020" y="73427"/>
                  <a:pt x="1524923" y="85277"/>
                  <a:pt x="1450170" y="105664"/>
                </a:cubicBezTo>
                <a:cubicBezTo>
                  <a:pt x="1425144" y="112489"/>
                  <a:pt x="1398289" y="105664"/>
                  <a:pt x="1372349" y="105664"/>
                </a:cubicBezTo>
                <a:lnTo>
                  <a:pt x="1450170" y="14457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Shape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 pitchFamily="-64" charset="0"/>
              <a:ea typeface="Osaka" pitchFamily="-6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virtual float </a:t>
            </a:r>
            <a:r>
              <a:rPr lang="en-US" sz="1100" dirty="0" err="1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print_info</a:t>
            </a:r>
            <a:r>
              <a:rPr lang="en-US" sz="11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(){}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6702358" y="2655650"/>
            <a:ext cx="1829073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Square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 pitchFamily="-64" charset="0"/>
              <a:ea typeface="Osaka" pitchFamily="-6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virtual float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print_info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()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 {…}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9630383" y="2655650"/>
            <a:ext cx="2198640" cy="21945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latin typeface="Times" pitchFamily="-64" charset="0"/>
                <a:ea typeface="Osaka" pitchFamily="-64" charset="-128"/>
              </a:rPr>
              <a:t>Circle</a:t>
            </a:r>
          </a:p>
          <a:p>
            <a:pPr eaLnBrk="0" hangingPunct="0"/>
            <a:endParaRPr lang="en-US" dirty="0">
              <a:latin typeface="Times" pitchFamily="-64" charset="0"/>
              <a:ea typeface="Osaka" pitchFamily="-64" charset="-128"/>
            </a:endParaRPr>
          </a:p>
          <a:p>
            <a:pPr algn="ctr" eaLnBrk="0" hangingPunct="0"/>
            <a:r>
              <a:rPr lang="en-US" sz="12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virtual float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print_info</a:t>
            </a:r>
            <a:r>
              <a:rPr lang="en-US" sz="12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() {…}</a:t>
            </a:r>
          </a:p>
        </p:txBody>
      </p:sp>
      <p:cxnSp>
        <p:nvCxnSpPr>
          <p:cNvPr id="9" name="Straight Arrow Connector 8"/>
          <p:cNvCxnSpPr>
            <a:stCxn id="6" idx="38"/>
          </p:cNvCxnSpPr>
          <p:nvPr/>
        </p:nvCxnSpPr>
        <p:spPr bwMode="auto">
          <a:xfrm flipH="1">
            <a:off x="8531431" y="2140090"/>
            <a:ext cx="963690" cy="5155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6" idx="38"/>
            <a:endCxn id="8" idx="1"/>
          </p:cNvCxnSpPr>
          <p:nvPr/>
        </p:nvCxnSpPr>
        <p:spPr bwMode="auto">
          <a:xfrm>
            <a:off x="9495121" y="2140090"/>
            <a:ext cx="457245" cy="836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8020457" y="5204299"/>
            <a:ext cx="2372680" cy="6739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Squircle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 </a:t>
            </a:r>
          </a:p>
        </p:txBody>
      </p:sp>
      <p:cxnSp>
        <p:nvCxnSpPr>
          <p:cNvPr id="16" name="Straight Arrow Connector 15"/>
          <p:cNvCxnSpPr>
            <a:cxnSpLocks/>
            <a:endCxn id="15" idx="0"/>
          </p:cNvCxnSpPr>
          <p:nvPr/>
        </p:nvCxnSpPr>
        <p:spPr bwMode="auto">
          <a:xfrm>
            <a:off x="8176372" y="4484450"/>
            <a:ext cx="1030425" cy="71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  <a:stCxn id="8" idx="3"/>
            <a:endCxn id="15" idx="0"/>
          </p:cNvCxnSpPr>
          <p:nvPr/>
        </p:nvCxnSpPr>
        <p:spPr bwMode="auto">
          <a:xfrm flipH="1">
            <a:off x="9206797" y="4528824"/>
            <a:ext cx="745569" cy="675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5F8226-BD77-BCF6-1FD2-8DCCC7FE8B58}"/>
              </a:ext>
            </a:extLst>
          </p:cNvPr>
          <p:cNvSpPr txBox="1"/>
          <p:nvPr/>
        </p:nvSpPr>
        <p:spPr>
          <a:xfrm>
            <a:off x="9964239" y="6467331"/>
            <a:ext cx="2165978" cy="26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err="1">
                <a:latin typeface="+mn-lt"/>
                <a:hlinkClick r:id="rId2"/>
              </a:rPr>
              <a:t>Squircle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is not a made-up word.</a:t>
            </a:r>
          </a:p>
        </p:txBody>
      </p:sp>
    </p:spTree>
    <p:extLst>
      <p:ext uri="{BB962C8B-B14F-4D97-AF65-F5344CB8AC3E}">
        <p14:creationId xmlns:p14="http://schemas.microsoft.com/office/powerpoint/2010/main" val="178828486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73" y="1704191"/>
            <a:ext cx="5181600" cy="3886200"/>
          </a:xfrm>
        </p:spPr>
        <p:txBody>
          <a:bodyPr/>
          <a:lstStyle/>
          <a:p>
            <a:r>
              <a:rPr lang="en-US" sz="2000" dirty="0"/>
              <a:t>Interfaces are a way to have your classes share method names without them sharing actual code.</a:t>
            </a:r>
          </a:p>
          <a:p>
            <a:pPr lvl="1"/>
            <a:r>
              <a:rPr lang="en-US" sz="1600" dirty="0"/>
              <a:t>…and hopefully methods with the same name are implemented to do the same thing, that’s up to you!</a:t>
            </a:r>
          </a:p>
          <a:p>
            <a:endParaRPr lang="en-US" sz="2000" dirty="0"/>
          </a:p>
          <a:p>
            <a:r>
              <a:rPr lang="en-US" sz="2000" dirty="0"/>
              <a:t>Gives much of the benefit of multiple inheritance without the complexity and pitfalls</a:t>
            </a:r>
            <a:endParaRPr lang="en-US" sz="1800" dirty="0"/>
          </a:p>
          <a:p>
            <a:pPr lvl="1"/>
            <a:endParaRPr lang="en-US" sz="1600" dirty="0"/>
          </a:p>
        </p:txBody>
      </p:sp>
      <p:sp>
        <p:nvSpPr>
          <p:cNvPr id="5" name="Freeform 4"/>
          <p:cNvSpPr/>
          <p:nvPr/>
        </p:nvSpPr>
        <p:spPr bwMode="auto">
          <a:xfrm>
            <a:off x="7204017" y="1311272"/>
            <a:ext cx="1364932" cy="508411"/>
          </a:xfrm>
          <a:custGeom>
            <a:avLst/>
            <a:gdLst>
              <a:gd name="connsiteX0" fmla="*/ 1450170 w 2610821"/>
              <a:gd name="connsiteY0" fmla="*/ 144574 h 1525902"/>
              <a:gd name="connsiteX1" fmla="*/ 1450170 w 2610821"/>
              <a:gd name="connsiteY1" fmla="*/ 144574 h 1525902"/>
              <a:gd name="connsiteX2" fmla="*/ 1391804 w 2610821"/>
              <a:gd name="connsiteY2" fmla="*/ 76481 h 1525902"/>
              <a:gd name="connsiteX3" fmla="*/ 1284800 w 2610821"/>
              <a:gd name="connsiteY3" fmla="*/ 37570 h 1525902"/>
              <a:gd name="connsiteX4" fmla="*/ 1206979 w 2610821"/>
              <a:gd name="connsiteY4" fmla="*/ 27842 h 1525902"/>
              <a:gd name="connsiteX5" fmla="*/ 681685 w 2610821"/>
              <a:gd name="connsiteY5" fmla="*/ 37570 h 1525902"/>
              <a:gd name="connsiteX6" fmla="*/ 555226 w 2610821"/>
              <a:gd name="connsiteY6" fmla="*/ 86208 h 1525902"/>
              <a:gd name="connsiteX7" fmla="*/ 526043 w 2610821"/>
              <a:gd name="connsiteY7" fmla="*/ 95936 h 1525902"/>
              <a:gd name="connsiteX8" fmla="*/ 467677 w 2610821"/>
              <a:gd name="connsiteY8" fmla="*/ 134847 h 1525902"/>
              <a:gd name="connsiteX9" fmla="*/ 457949 w 2610821"/>
              <a:gd name="connsiteY9" fmla="*/ 164030 h 1525902"/>
              <a:gd name="connsiteX10" fmla="*/ 477404 w 2610821"/>
              <a:gd name="connsiteY10" fmla="*/ 358583 h 1525902"/>
              <a:gd name="connsiteX11" fmla="*/ 496860 w 2610821"/>
              <a:gd name="connsiteY11" fmla="*/ 378038 h 1525902"/>
              <a:gd name="connsiteX12" fmla="*/ 594136 w 2610821"/>
              <a:gd name="connsiteY12" fmla="*/ 455859 h 1525902"/>
              <a:gd name="connsiteX13" fmla="*/ 623319 w 2610821"/>
              <a:gd name="connsiteY13" fmla="*/ 465587 h 1525902"/>
              <a:gd name="connsiteX14" fmla="*/ 652502 w 2610821"/>
              <a:gd name="connsiteY14" fmla="*/ 485042 h 1525902"/>
              <a:gd name="connsiteX15" fmla="*/ 759507 w 2610821"/>
              <a:gd name="connsiteY15" fmla="*/ 572591 h 1525902"/>
              <a:gd name="connsiteX16" fmla="*/ 769234 w 2610821"/>
              <a:gd name="connsiteY16" fmla="*/ 601774 h 1525902"/>
              <a:gd name="connsiteX17" fmla="*/ 798417 w 2610821"/>
              <a:gd name="connsiteY17" fmla="*/ 630957 h 1525902"/>
              <a:gd name="connsiteX18" fmla="*/ 749779 w 2610821"/>
              <a:gd name="connsiteY18" fmla="*/ 650413 h 1525902"/>
              <a:gd name="connsiteX19" fmla="*/ 292579 w 2610821"/>
              <a:gd name="connsiteY19" fmla="*/ 660140 h 1525902"/>
              <a:gd name="connsiteX20" fmla="*/ 224485 w 2610821"/>
              <a:gd name="connsiteY20" fmla="*/ 669868 h 1525902"/>
              <a:gd name="connsiteX21" fmla="*/ 98026 w 2610821"/>
              <a:gd name="connsiteY21" fmla="*/ 708778 h 1525902"/>
              <a:gd name="connsiteX22" fmla="*/ 20204 w 2610821"/>
              <a:gd name="connsiteY22" fmla="*/ 747689 h 1525902"/>
              <a:gd name="connsiteX23" fmla="*/ 749 w 2610821"/>
              <a:gd name="connsiteY23" fmla="*/ 776872 h 1525902"/>
              <a:gd name="connsiteX24" fmla="*/ 39660 w 2610821"/>
              <a:gd name="connsiteY24" fmla="*/ 844966 h 1525902"/>
              <a:gd name="connsiteX25" fmla="*/ 59115 w 2610821"/>
              <a:gd name="connsiteY25" fmla="*/ 874149 h 1525902"/>
              <a:gd name="connsiteX26" fmla="*/ 88298 w 2610821"/>
              <a:gd name="connsiteY26" fmla="*/ 913059 h 1525902"/>
              <a:gd name="connsiteX27" fmla="*/ 107753 w 2610821"/>
              <a:gd name="connsiteY27" fmla="*/ 942242 h 1525902"/>
              <a:gd name="connsiteX28" fmla="*/ 175847 w 2610821"/>
              <a:gd name="connsiteY28" fmla="*/ 1010336 h 1525902"/>
              <a:gd name="connsiteX29" fmla="*/ 350945 w 2610821"/>
              <a:gd name="connsiteY29" fmla="*/ 1136796 h 1525902"/>
              <a:gd name="connsiteX30" fmla="*/ 428766 w 2610821"/>
              <a:gd name="connsiteY30" fmla="*/ 1175706 h 1525902"/>
              <a:gd name="connsiteX31" fmla="*/ 506587 w 2610821"/>
              <a:gd name="connsiteY31" fmla="*/ 1224344 h 1525902"/>
              <a:gd name="connsiteX32" fmla="*/ 710868 w 2610821"/>
              <a:gd name="connsiteY32" fmla="*/ 1302166 h 1525902"/>
              <a:gd name="connsiteX33" fmla="*/ 963787 w 2610821"/>
              <a:gd name="connsiteY33" fmla="*/ 1389715 h 1525902"/>
              <a:gd name="connsiteX34" fmla="*/ 1051336 w 2610821"/>
              <a:gd name="connsiteY34" fmla="*/ 1399442 h 1525902"/>
              <a:gd name="connsiteX35" fmla="*/ 1138885 w 2610821"/>
              <a:gd name="connsiteY35" fmla="*/ 1418898 h 1525902"/>
              <a:gd name="connsiteX36" fmla="*/ 1216707 w 2610821"/>
              <a:gd name="connsiteY36" fmla="*/ 1428625 h 1525902"/>
              <a:gd name="connsiteX37" fmla="*/ 1284800 w 2610821"/>
              <a:gd name="connsiteY37" fmla="*/ 1438353 h 1525902"/>
              <a:gd name="connsiteX38" fmla="*/ 1391804 w 2610821"/>
              <a:gd name="connsiteY38" fmla="*/ 1457808 h 1525902"/>
              <a:gd name="connsiteX39" fmla="*/ 1508536 w 2610821"/>
              <a:gd name="connsiteY39" fmla="*/ 1477264 h 1525902"/>
              <a:gd name="connsiteX40" fmla="*/ 1547447 w 2610821"/>
              <a:gd name="connsiteY40" fmla="*/ 1486991 h 1525902"/>
              <a:gd name="connsiteX41" fmla="*/ 1605813 w 2610821"/>
              <a:gd name="connsiteY41" fmla="*/ 1506447 h 1525902"/>
              <a:gd name="connsiteX42" fmla="*/ 1732273 w 2610821"/>
              <a:gd name="connsiteY42" fmla="*/ 1525902 h 1525902"/>
              <a:gd name="connsiteX43" fmla="*/ 2082468 w 2610821"/>
              <a:gd name="connsiteY43" fmla="*/ 1516174 h 1525902"/>
              <a:gd name="connsiteX44" fmla="*/ 2140834 w 2610821"/>
              <a:gd name="connsiteY44" fmla="*/ 1496719 h 1525902"/>
              <a:gd name="connsiteX45" fmla="*/ 2218656 w 2610821"/>
              <a:gd name="connsiteY45" fmla="*/ 1457808 h 1525902"/>
              <a:gd name="connsiteX46" fmla="*/ 2238111 w 2610821"/>
              <a:gd name="connsiteY46" fmla="*/ 1428625 h 1525902"/>
              <a:gd name="connsiteX47" fmla="*/ 2247839 w 2610821"/>
              <a:gd name="connsiteY47" fmla="*/ 1389715 h 1525902"/>
              <a:gd name="connsiteX48" fmla="*/ 2257566 w 2610821"/>
              <a:gd name="connsiteY48" fmla="*/ 1000608 h 1525902"/>
              <a:gd name="connsiteX49" fmla="*/ 2277022 w 2610821"/>
              <a:gd name="connsiteY49" fmla="*/ 971425 h 1525902"/>
              <a:gd name="connsiteX50" fmla="*/ 2315932 w 2610821"/>
              <a:gd name="connsiteY50" fmla="*/ 961698 h 1525902"/>
              <a:gd name="connsiteX51" fmla="*/ 2364570 w 2610821"/>
              <a:gd name="connsiteY51" fmla="*/ 951970 h 1525902"/>
              <a:gd name="connsiteX52" fmla="*/ 2393753 w 2610821"/>
              <a:gd name="connsiteY52" fmla="*/ 942242 h 1525902"/>
              <a:gd name="connsiteX53" fmla="*/ 2481302 w 2610821"/>
              <a:gd name="connsiteY53" fmla="*/ 922787 h 1525902"/>
              <a:gd name="connsiteX54" fmla="*/ 2559124 w 2610821"/>
              <a:gd name="connsiteY54" fmla="*/ 854693 h 1525902"/>
              <a:gd name="connsiteX55" fmla="*/ 2568851 w 2610821"/>
              <a:gd name="connsiteY55" fmla="*/ 776872 h 1525902"/>
              <a:gd name="connsiteX56" fmla="*/ 2588307 w 2610821"/>
              <a:gd name="connsiteY56" fmla="*/ 737961 h 1525902"/>
              <a:gd name="connsiteX57" fmla="*/ 2598034 w 2610821"/>
              <a:gd name="connsiteY57" fmla="*/ 708778 h 1525902"/>
              <a:gd name="connsiteX58" fmla="*/ 2578579 w 2610821"/>
              <a:gd name="connsiteY58" fmla="*/ 416949 h 1525902"/>
              <a:gd name="connsiteX59" fmla="*/ 2510485 w 2610821"/>
              <a:gd name="connsiteY59" fmla="*/ 348855 h 1525902"/>
              <a:gd name="connsiteX60" fmla="*/ 2461847 w 2610821"/>
              <a:gd name="connsiteY60" fmla="*/ 300217 h 1525902"/>
              <a:gd name="connsiteX61" fmla="*/ 2413209 w 2610821"/>
              <a:gd name="connsiteY61" fmla="*/ 271034 h 1525902"/>
              <a:gd name="connsiteX62" fmla="*/ 2335387 w 2610821"/>
              <a:gd name="connsiteY62" fmla="*/ 202940 h 1525902"/>
              <a:gd name="connsiteX63" fmla="*/ 2345115 w 2610821"/>
              <a:gd name="connsiteY63" fmla="*/ 105664 h 1525902"/>
              <a:gd name="connsiteX64" fmla="*/ 2364570 w 2610821"/>
              <a:gd name="connsiteY64" fmla="*/ 86208 h 1525902"/>
              <a:gd name="connsiteX65" fmla="*/ 2432664 w 2610821"/>
              <a:gd name="connsiteY65" fmla="*/ 47298 h 1525902"/>
              <a:gd name="connsiteX66" fmla="*/ 2131107 w 2610821"/>
              <a:gd name="connsiteY66" fmla="*/ 57025 h 1525902"/>
              <a:gd name="connsiteX67" fmla="*/ 2092196 w 2610821"/>
              <a:gd name="connsiteY67" fmla="*/ 86208 h 1525902"/>
              <a:gd name="connsiteX68" fmla="*/ 2024102 w 2610821"/>
              <a:gd name="connsiteY68" fmla="*/ 115391 h 1525902"/>
              <a:gd name="connsiteX69" fmla="*/ 1839277 w 2610821"/>
              <a:gd name="connsiteY69" fmla="*/ 105664 h 1525902"/>
              <a:gd name="connsiteX70" fmla="*/ 1771183 w 2610821"/>
              <a:gd name="connsiteY70" fmla="*/ 86208 h 1525902"/>
              <a:gd name="connsiteX71" fmla="*/ 1693362 w 2610821"/>
              <a:gd name="connsiteY71" fmla="*/ 66753 h 1525902"/>
              <a:gd name="connsiteX72" fmla="*/ 1566902 w 2610821"/>
              <a:gd name="connsiteY72" fmla="*/ 37570 h 1525902"/>
              <a:gd name="connsiteX73" fmla="*/ 1498809 w 2610821"/>
              <a:gd name="connsiteY73" fmla="*/ 47298 h 1525902"/>
              <a:gd name="connsiteX74" fmla="*/ 1450170 w 2610821"/>
              <a:gd name="connsiteY74" fmla="*/ 105664 h 1525902"/>
              <a:gd name="connsiteX75" fmla="*/ 1372349 w 2610821"/>
              <a:gd name="connsiteY75" fmla="*/ 105664 h 1525902"/>
              <a:gd name="connsiteX76" fmla="*/ 1450170 w 2610821"/>
              <a:gd name="connsiteY76" fmla="*/ 144574 h 15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10821" h="1525902">
                <a:moveTo>
                  <a:pt x="1450170" y="144574"/>
                </a:moveTo>
                <a:lnTo>
                  <a:pt x="1450170" y="144574"/>
                </a:lnTo>
                <a:cubicBezTo>
                  <a:pt x="1430715" y="121876"/>
                  <a:pt x="1413924" y="96590"/>
                  <a:pt x="1391804" y="76481"/>
                </a:cubicBezTo>
                <a:cubicBezTo>
                  <a:pt x="1354989" y="43013"/>
                  <a:pt x="1331838" y="44290"/>
                  <a:pt x="1284800" y="37570"/>
                </a:cubicBezTo>
                <a:cubicBezTo>
                  <a:pt x="1258921" y="33873"/>
                  <a:pt x="1232919" y="31085"/>
                  <a:pt x="1206979" y="27842"/>
                </a:cubicBezTo>
                <a:cubicBezTo>
                  <a:pt x="1031881" y="31085"/>
                  <a:pt x="856602" y="28968"/>
                  <a:pt x="681685" y="37570"/>
                </a:cubicBezTo>
                <a:cubicBezTo>
                  <a:pt x="633818" y="39924"/>
                  <a:pt x="596797" y="67732"/>
                  <a:pt x="555226" y="86208"/>
                </a:cubicBezTo>
                <a:cubicBezTo>
                  <a:pt x="545856" y="90373"/>
                  <a:pt x="535006" y="90956"/>
                  <a:pt x="526043" y="95936"/>
                </a:cubicBezTo>
                <a:cubicBezTo>
                  <a:pt x="505603" y="107292"/>
                  <a:pt x="467677" y="134847"/>
                  <a:pt x="467677" y="134847"/>
                </a:cubicBezTo>
                <a:cubicBezTo>
                  <a:pt x="464434" y="144575"/>
                  <a:pt x="457504" y="153786"/>
                  <a:pt x="457949" y="164030"/>
                </a:cubicBezTo>
                <a:cubicBezTo>
                  <a:pt x="460780" y="229143"/>
                  <a:pt x="465745" y="294460"/>
                  <a:pt x="477404" y="358583"/>
                </a:cubicBezTo>
                <a:cubicBezTo>
                  <a:pt x="479045" y="367606"/>
                  <a:pt x="489814" y="372167"/>
                  <a:pt x="496860" y="378038"/>
                </a:cubicBezTo>
                <a:cubicBezTo>
                  <a:pt x="528760" y="404621"/>
                  <a:pt x="554742" y="442727"/>
                  <a:pt x="594136" y="455859"/>
                </a:cubicBezTo>
                <a:cubicBezTo>
                  <a:pt x="603864" y="459102"/>
                  <a:pt x="614148" y="461001"/>
                  <a:pt x="623319" y="465587"/>
                </a:cubicBezTo>
                <a:cubicBezTo>
                  <a:pt x="633776" y="470815"/>
                  <a:pt x="643149" y="478027"/>
                  <a:pt x="652502" y="485042"/>
                </a:cubicBezTo>
                <a:cubicBezTo>
                  <a:pt x="736755" y="548232"/>
                  <a:pt x="716522" y="529608"/>
                  <a:pt x="759507" y="572591"/>
                </a:cubicBezTo>
                <a:cubicBezTo>
                  <a:pt x="762749" y="582319"/>
                  <a:pt x="763546" y="593242"/>
                  <a:pt x="769234" y="601774"/>
                </a:cubicBezTo>
                <a:cubicBezTo>
                  <a:pt x="776865" y="613221"/>
                  <a:pt x="803526" y="618184"/>
                  <a:pt x="798417" y="630957"/>
                </a:cubicBezTo>
                <a:cubicBezTo>
                  <a:pt x="791932" y="647170"/>
                  <a:pt x="767212" y="649407"/>
                  <a:pt x="749779" y="650413"/>
                </a:cubicBezTo>
                <a:cubicBezTo>
                  <a:pt x="597598" y="659193"/>
                  <a:pt x="444979" y="656898"/>
                  <a:pt x="292579" y="660140"/>
                </a:cubicBezTo>
                <a:cubicBezTo>
                  <a:pt x="269881" y="663383"/>
                  <a:pt x="246968" y="665371"/>
                  <a:pt x="224485" y="669868"/>
                </a:cubicBezTo>
                <a:cubicBezTo>
                  <a:pt x="174310" y="679903"/>
                  <a:pt x="142374" y="688310"/>
                  <a:pt x="98026" y="708778"/>
                </a:cubicBezTo>
                <a:cubicBezTo>
                  <a:pt x="71693" y="720932"/>
                  <a:pt x="20204" y="747689"/>
                  <a:pt x="20204" y="747689"/>
                </a:cubicBezTo>
                <a:cubicBezTo>
                  <a:pt x="13719" y="757417"/>
                  <a:pt x="2402" y="765298"/>
                  <a:pt x="749" y="776872"/>
                </a:cubicBezTo>
                <a:cubicBezTo>
                  <a:pt x="-4627" y="814510"/>
                  <a:pt x="19999" y="821372"/>
                  <a:pt x="39660" y="844966"/>
                </a:cubicBezTo>
                <a:cubicBezTo>
                  <a:pt x="47144" y="853947"/>
                  <a:pt x="52320" y="864636"/>
                  <a:pt x="59115" y="874149"/>
                </a:cubicBezTo>
                <a:cubicBezTo>
                  <a:pt x="68538" y="887342"/>
                  <a:pt x="78875" y="899866"/>
                  <a:pt x="88298" y="913059"/>
                </a:cubicBezTo>
                <a:cubicBezTo>
                  <a:pt x="95093" y="922572"/>
                  <a:pt x="99932" y="933552"/>
                  <a:pt x="107753" y="942242"/>
                </a:cubicBezTo>
                <a:cubicBezTo>
                  <a:pt x="129227" y="966102"/>
                  <a:pt x="150781" y="990283"/>
                  <a:pt x="175847" y="1010336"/>
                </a:cubicBezTo>
                <a:cubicBezTo>
                  <a:pt x="256625" y="1074958"/>
                  <a:pt x="267662" y="1089949"/>
                  <a:pt x="350945" y="1136796"/>
                </a:cubicBezTo>
                <a:cubicBezTo>
                  <a:pt x="376222" y="1151015"/>
                  <a:pt x="403488" y="1161487"/>
                  <a:pt x="428766" y="1175706"/>
                </a:cubicBezTo>
                <a:cubicBezTo>
                  <a:pt x="455428" y="1190703"/>
                  <a:pt x="478673" y="1211831"/>
                  <a:pt x="506587" y="1224344"/>
                </a:cubicBezTo>
                <a:cubicBezTo>
                  <a:pt x="573079" y="1254151"/>
                  <a:pt x="642737" y="1276323"/>
                  <a:pt x="710868" y="1302166"/>
                </a:cubicBezTo>
                <a:cubicBezTo>
                  <a:pt x="768978" y="1324208"/>
                  <a:pt x="934105" y="1386417"/>
                  <a:pt x="963787" y="1389715"/>
                </a:cubicBezTo>
                <a:lnTo>
                  <a:pt x="1051336" y="1399442"/>
                </a:lnTo>
                <a:cubicBezTo>
                  <a:pt x="1080519" y="1405927"/>
                  <a:pt x="1109445" y="1413703"/>
                  <a:pt x="1138885" y="1418898"/>
                </a:cubicBezTo>
                <a:cubicBezTo>
                  <a:pt x="1164630" y="1423441"/>
                  <a:pt x="1190794" y="1425170"/>
                  <a:pt x="1216707" y="1428625"/>
                </a:cubicBezTo>
                <a:lnTo>
                  <a:pt x="1284800" y="1438353"/>
                </a:lnTo>
                <a:cubicBezTo>
                  <a:pt x="1401464" y="1456302"/>
                  <a:pt x="1288627" y="1439600"/>
                  <a:pt x="1391804" y="1457808"/>
                </a:cubicBezTo>
                <a:cubicBezTo>
                  <a:pt x="1430651" y="1464663"/>
                  <a:pt x="1470266" y="1467697"/>
                  <a:pt x="1508536" y="1477264"/>
                </a:cubicBezTo>
                <a:cubicBezTo>
                  <a:pt x="1521506" y="1480506"/>
                  <a:pt x="1534641" y="1483149"/>
                  <a:pt x="1547447" y="1486991"/>
                </a:cubicBezTo>
                <a:cubicBezTo>
                  <a:pt x="1567090" y="1492884"/>
                  <a:pt x="1585703" y="1502425"/>
                  <a:pt x="1605813" y="1506447"/>
                </a:cubicBezTo>
                <a:cubicBezTo>
                  <a:pt x="1680086" y="1521301"/>
                  <a:pt x="1638045" y="1514123"/>
                  <a:pt x="1732273" y="1525902"/>
                </a:cubicBezTo>
                <a:cubicBezTo>
                  <a:pt x="1849005" y="1522659"/>
                  <a:pt x="1965988" y="1524494"/>
                  <a:pt x="2082468" y="1516174"/>
                </a:cubicBezTo>
                <a:cubicBezTo>
                  <a:pt x="2102924" y="1514713"/>
                  <a:pt x="2121984" y="1504797"/>
                  <a:pt x="2140834" y="1496719"/>
                </a:cubicBezTo>
                <a:cubicBezTo>
                  <a:pt x="2167492" y="1485294"/>
                  <a:pt x="2218656" y="1457808"/>
                  <a:pt x="2218656" y="1457808"/>
                </a:cubicBezTo>
                <a:cubicBezTo>
                  <a:pt x="2225141" y="1448080"/>
                  <a:pt x="2233506" y="1439371"/>
                  <a:pt x="2238111" y="1428625"/>
                </a:cubicBezTo>
                <a:cubicBezTo>
                  <a:pt x="2243377" y="1416337"/>
                  <a:pt x="2247232" y="1403070"/>
                  <a:pt x="2247839" y="1389715"/>
                </a:cubicBezTo>
                <a:cubicBezTo>
                  <a:pt x="2253730" y="1260106"/>
                  <a:pt x="2248536" y="1130036"/>
                  <a:pt x="2257566" y="1000608"/>
                </a:cubicBezTo>
                <a:cubicBezTo>
                  <a:pt x="2258380" y="988945"/>
                  <a:pt x="2267294" y="977910"/>
                  <a:pt x="2277022" y="971425"/>
                </a:cubicBezTo>
                <a:cubicBezTo>
                  <a:pt x="2288146" y="964009"/>
                  <a:pt x="2302881" y="964598"/>
                  <a:pt x="2315932" y="961698"/>
                </a:cubicBezTo>
                <a:cubicBezTo>
                  <a:pt x="2332072" y="958111"/>
                  <a:pt x="2348530" y="955980"/>
                  <a:pt x="2364570" y="951970"/>
                </a:cubicBezTo>
                <a:cubicBezTo>
                  <a:pt x="2374518" y="949483"/>
                  <a:pt x="2383805" y="944729"/>
                  <a:pt x="2393753" y="942242"/>
                </a:cubicBezTo>
                <a:cubicBezTo>
                  <a:pt x="2422755" y="934991"/>
                  <a:pt x="2452119" y="929272"/>
                  <a:pt x="2481302" y="922787"/>
                </a:cubicBezTo>
                <a:cubicBezTo>
                  <a:pt x="2549396" y="877391"/>
                  <a:pt x="2526697" y="903331"/>
                  <a:pt x="2559124" y="854693"/>
                </a:cubicBezTo>
                <a:cubicBezTo>
                  <a:pt x="2562366" y="828753"/>
                  <a:pt x="2562511" y="802234"/>
                  <a:pt x="2568851" y="776872"/>
                </a:cubicBezTo>
                <a:cubicBezTo>
                  <a:pt x="2572368" y="762804"/>
                  <a:pt x="2582595" y="751290"/>
                  <a:pt x="2588307" y="737961"/>
                </a:cubicBezTo>
                <a:cubicBezTo>
                  <a:pt x="2592346" y="728536"/>
                  <a:pt x="2594792" y="718506"/>
                  <a:pt x="2598034" y="708778"/>
                </a:cubicBezTo>
                <a:cubicBezTo>
                  <a:pt x="2611861" y="598169"/>
                  <a:pt x="2624601" y="550411"/>
                  <a:pt x="2578579" y="416949"/>
                </a:cubicBezTo>
                <a:cubicBezTo>
                  <a:pt x="2568115" y="386603"/>
                  <a:pt x="2533183" y="371553"/>
                  <a:pt x="2510485" y="348855"/>
                </a:cubicBezTo>
                <a:cubicBezTo>
                  <a:pt x="2494272" y="332642"/>
                  <a:pt x="2481508" y="312014"/>
                  <a:pt x="2461847" y="300217"/>
                </a:cubicBezTo>
                <a:cubicBezTo>
                  <a:pt x="2445634" y="290489"/>
                  <a:pt x="2428698" y="281877"/>
                  <a:pt x="2413209" y="271034"/>
                </a:cubicBezTo>
                <a:cubicBezTo>
                  <a:pt x="2373620" y="243322"/>
                  <a:pt x="2366137" y="233690"/>
                  <a:pt x="2335387" y="202940"/>
                </a:cubicBezTo>
                <a:cubicBezTo>
                  <a:pt x="2338630" y="170515"/>
                  <a:pt x="2337211" y="137278"/>
                  <a:pt x="2345115" y="105664"/>
                </a:cubicBezTo>
                <a:cubicBezTo>
                  <a:pt x="2347339" y="96766"/>
                  <a:pt x="2357524" y="92079"/>
                  <a:pt x="2364570" y="86208"/>
                </a:cubicBezTo>
                <a:cubicBezTo>
                  <a:pt x="2403831" y="53490"/>
                  <a:pt x="2393067" y="60496"/>
                  <a:pt x="2432664" y="47298"/>
                </a:cubicBezTo>
                <a:cubicBezTo>
                  <a:pt x="2348237" y="-37133"/>
                  <a:pt x="2403021" y="7586"/>
                  <a:pt x="2131107" y="57025"/>
                </a:cubicBezTo>
                <a:cubicBezTo>
                  <a:pt x="2115156" y="59925"/>
                  <a:pt x="2105944" y="77615"/>
                  <a:pt x="2092196" y="86208"/>
                </a:cubicBezTo>
                <a:cubicBezTo>
                  <a:pt x="2064717" y="103382"/>
                  <a:pt x="2052474" y="105934"/>
                  <a:pt x="2024102" y="115391"/>
                </a:cubicBezTo>
                <a:cubicBezTo>
                  <a:pt x="1962494" y="112149"/>
                  <a:pt x="1900564" y="112736"/>
                  <a:pt x="1839277" y="105664"/>
                </a:cubicBezTo>
                <a:cubicBezTo>
                  <a:pt x="1815826" y="102958"/>
                  <a:pt x="1793992" y="92291"/>
                  <a:pt x="1771183" y="86208"/>
                </a:cubicBezTo>
                <a:cubicBezTo>
                  <a:pt x="1745347" y="79318"/>
                  <a:pt x="1719302" y="73238"/>
                  <a:pt x="1693362" y="66753"/>
                </a:cubicBezTo>
                <a:cubicBezTo>
                  <a:pt x="1599501" y="43288"/>
                  <a:pt x="1641760" y="52542"/>
                  <a:pt x="1566902" y="37570"/>
                </a:cubicBezTo>
                <a:cubicBezTo>
                  <a:pt x="1544204" y="40813"/>
                  <a:pt x="1519761" y="37986"/>
                  <a:pt x="1498809" y="47298"/>
                </a:cubicBezTo>
                <a:cubicBezTo>
                  <a:pt x="1440020" y="73427"/>
                  <a:pt x="1524923" y="85277"/>
                  <a:pt x="1450170" y="105664"/>
                </a:cubicBezTo>
                <a:cubicBezTo>
                  <a:pt x="1425144" y="112489"/>
                  <a:pt x="1398289" y="105664"/>
                  <a:pt x="1372349" y="105664"/>
                </a:cubicBezTo>
                <a:lnTo>
                  <a:pt x="1450170" y="14457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Shape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7575196" y="2655650"/>
            <a:ext cx="956236" cy="9560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Square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10008368" y="2636468"/>
            <a:ext cx="1149445" cy="11473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latin typeface="Times" pitchFamily="-64" charset="0"/>
                <a:ea typeface="Osaka" pitchFamily="-64" charset="-128"/>
              </a:rPr>
              <a:t>Circle</a:t>
            </a:r>
            <a:endParaRPr lang="en-US" sz="12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>
            <a:stCxn id="5" idx="38"/>
            <a:endCxn id="6" idx="0"/>
          </p:cNvCxnSpPr>
          <p:nvPr/>
        </p:nvCxnSpPr>
        <p:spPr bwMode="auto">
          <a:xfrm>
            <a:off x="7931649" y="1796995"/>
            <a:ext cx="121665" cy="8586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5" idx="38"/>
            <a:endCxn id="7" idx="1"/>
          </p:cNvCxnSpPr>
          <p:nvPr/>
        </p:nvCxnSpPr>
        <p:spPr bwMode="auto">
          <a:xfrm>
            <a:off x="7931649" y="1796995"/>
            <a:ext cx="2245051" cy="10074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463374" y="4155248"/>
            <a:ext cx="5181600" cy="1435143"/>
          </a:xfrm>
        </p:spPr>
        <p:txBody>
          <a:bodyPr/>
          <a:lstStyle/>
          <a:p>
            <a:r>
              <a:rPr lang="en-US" sz="1800" dirty="0"/>
              <a:t>Example: for debugging you want each class to have a Log() method that writes some info to a file.  </a:t>
            </a:r>
            <a:endParaRPr lang="en-US" sz="1600" dirty="0"/>
          </a:p>
          <a:p>
            <a:pPr lvl="1"/>
            <a:r>
              <a:rPr lang="en-US" sz="1600" dirty="0"/>
              <a:t>Implement with an interface.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18" name="Can 17"/>
          <p:cNvSpPr/>
          <p:nvPr/>
        </p:nvSpPr>
        <p:spPr bwMode="auto">
          <a:xfrm>
            <a:off x="10397434" y="1064240"/>
            <a:ext cx="680209" cy="73275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Log</a:t>
            </a:r>
          </a:p>
        </p:txBody>
      </p:sp>
      <p:cxnSp>
        <p:nvCxnSpPr>
          <p:cNvPr id="19" name="Straight Arrow Connector 18"/>
          <p:cNvCxnSpPr>
            <a:stCxn id="18" idx="2"/>
            <a:endCxn id="5" idx="57"/>
          </p:cNvCxnSpPr>
          <p:nvPr/>
        </p:nvCxnSpPr>
        <p:spPr bwMode="auto">
          <a:xfrm flipH="1">
            <a:off x="8562264" y="1430618"/>
            <a:ext cx="1835170" cy="1168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8" idx="2"/>
          </p:cNvCxnSpPr>
          <p:nvPr/>
        </p:nvCxnSpPr>
        <p:spPr bwMode="auto">
          <a:xfrm flipH="1">
            <a:off x="8531432" y="1430618"/>
            <a:ext cx="1866002" cy="1225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18" idx="2"/>
            <a:endCxn id="7" idx="1"/>
          </p:cNvCxnSpPr>
          <p:nvPr/>
        </p:nvCxnSpPr>
        <p:spPr bwMode="auto">
          <a:xfrm flipH="1">
            <a:off x="10176700" y="1430618"/>
            <a:ext cx="220734" cy="1373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2465422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354" y="1793289"/>
            <a:ext cx="6228944" cy="3886200"/>
          </a:xfrm>
        </p:spPr>
        <p:txBody>
          <a:bodyPr/>
          <a:lstStyle/>
          <a:p>
            <a:r>
              <a:rPr lang="en-US" sz="1800" dirty="0"/>
              <a:t>An interface class in C++ is called a pure virtual class.</a:t>
            </a:r>
          </a:p>
          <a:p>
            <a:r>
              <a:rPr lang="en-US" sz="1800" dirty="0"/>
              <a:t>It contains virtual methods only with a special syntax. Instead of {} the function is set to 0.</a:t>
            </a:r>
          </a:p>
          <a:p>
            <a:pPr lvl="1"/>
            <a:r>
              <a:rPr lang="en-US" sz="1400" dirty="0"/>
              <a:t>Any subclass </a:t>
            </a:r>
            <a:r>
              <a:rPr lang="en-US" sz="1400" b="1" dirty="0"/>
              <a:t>must</a:t>
            </a:r>
            <a:r>
              <a:rPr lang="en-US" sz="1400" dirty="0"/>
              <a:t> implement pure virtual methods!</a:t>
            </a:r>
          </a:p>
          <a:p>
            <a:r>
              <a:rPr lang="en-US" sz="1800" dirty="0"/>
              <a:t>Modified </a:t>
            </a:r>
            <a:r>
              <a:rPr lang="en-US" sz="1800" dirty="0" err="1"/>
              <a:t>Square.h</a:t>
            </a:r>
            <a:r>
              <a:rPr lang="en-US" sz="1800" dirty="0"/>
              <a:t> shown.  </a:t>
            </a:r>
          </a:p>
          <a:p>
            <a:r>
              <a:rPr lang="en-US" sz="1800" dirty="0"/>
              <a:t>What happens when this is compiled?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Once the </a:t>
            </a:r>
            <a:r>
              <a:rPr lang="en-US" sz="1800" dirty="0" err="1"/>
              <a:t>LogInfo</a:t>
            </a:r>
            <a:r>
              <a:rPr lang="en-US" sz="1800" dirty="0"/>
              <a:t>() is uncommented it will compile.</a:t>
            </a:r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585447" y="3523129"/>
            <a:ext cx="2337531" cy="1344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6922978" y="762000"/>
            <a:ext cx="4861128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SQUARE_H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#define SQUARE_H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rectangle.h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Log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LogInfo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()=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Square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Log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virtual void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LogInfo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SQUARE_H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181" y="3807971"/>
            <a:ext cx="583004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(…error…)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include/square.h:10:7: note:   because the following virtual functions are pure within 'Square':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class Square : public Rectangle, Log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^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include/square.h:7:18: note: 	virtual void Log::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LogInfo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virtual void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LogInfo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()=0 ;</a:t>
            </a:r>
          </a:p>
        </p:txBody>
      </p:sp>
    </p:spTree>
    <p:extLst>
      <p:ext uri="{BB962C8B-B14F-4D97-AF65-F5344CB8AC3E}">
        <p14:creationId xmlns:p14="http://schemas.microsoft.com/office/powerpoint/2010/main" val="393868704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799"/>
            <a:ext cx="5181600" cy="4264429"/>
          </a:xfrm>
        </p:spPr>
        <p:txBody>
          <a:bodyPr/>
          <a:lstStyle/>
          <a:p>
            <a:r>
              <a:rPr lang="en-US" sz="2400" dirty="0"/>
              <a:t>Now let’s revisit our Shapes project.</a:t>
            </a:r>
          </a:p>
          <a:p>
            <a:r>
              <a:rPr lang="en-US" sz="2400" dirty="0"/>
              <a:t>Open the </a:t>
            </a:r>
            <a:r>
              <a:rPr lang="en-US" sz="2400" b="1" dirty="0"/>
              <a:t>“Shapes with Circle” </a:t>
            </a:r>
            <a:r>
              <a:rPr lang="en-US" sz="2400" dirty="0"/>
              <a:t>project.	</a:t>
            </a:r>
          </a:p>
          <a:p>
            <a:pPr lvl="1"/>
            <a:r>
              <a:rPr lang="en-US" sz="2000" dirty="0"/>
              <a:t>This has a Shape base class with a Rectangle and a Square</a:t>
            </a:r>
          </a:p>
          <a:p>
            <a:endParaRPr lang="en-US" sz="2400" dirty="0"/>
          </a:p>
          <a:p>
            <a:r>
              <a:rPr lang="en-US" sz="2400" dirty="0"/>
              <a:t>Add a Circle class to the class hierarchy in a sensible fashion.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7365565" y="762000"/>
            <a:ext cx="2610821" cy="1525902"/>
          </a:xfrm>
          <a:custGeom>
            <a:avLst/>
            <a:gdLst>
              <a:gd name="connsiteX0" fmla="*/ 1450170 w 2610821"/>
              <a:gd name="connsiteY0" fmla="*/ 144574 h 1525902"/>
              <a:gd name="connsiteX1" fmla="*/ 1450170 w 2610821"/>
              <a:gd name="connsiteY1" fmla="*/ 144574 h 1525902"/>
              <a:gd name="connsiteX2" fmla="*/ 1391804 w 2610821"/>
              <a:gd name="connsiteY2" fmla="*/ 76481 h 1525902"/>
              <a:gd name="connsiteX3" fmla="*/ 1284800 w 2610821"/>
              <a:gd name="connsiteY3" fmla="*/ 37570 h 1525902"/>
              <a:gd name="connsiteX4" fmla="*/ 1206979 w 2610821"/>
              <a:gd name="connsiteY4" fmla="*/ 27842 h 1525902"/>
              <a:gd name="connsiteX5" fmla="*/ 681685 w 2610821"/>
              <a:gd name="connsiteY5" fmla="*/ 37570 h 1525902"/>
              <a:gd name="connsiteX6" fmla="*/ 555226 w 2610821"/>
              <a:gd name="connsiteY6" fmla="*/ 86208 h 1525902"/>
              <a:gd name="connsiteX7" fmla="*/ 526043 w 2610821"/>
              <a:gd name="connsiteY7" fmla="*/ 95936 h 1525902"/>
              <a:gd name="connsiteX8" fmla="*/ 467677 w 2610821"/>
              <a:gd name="connsiteY8" fmla="*/ 134847 h 1525902"/>
              <a:gd name="connsiteX9" fmla="*/ 457949 w 2610821"/>
              <a:gd name="connsiteY9" fmla="*/ 164030 h 1525902"/>
              <a:gd name="connsiteX10" fmla="*/ 477404 w 2610821"/>
              <a:gd name="connsiteY10" fmla="*/ 358583 h 1525902"/>
              <a:gd name="connsiteX11" fmla="*/ 496860 w 2610821"/>
              <a:gd name="connsiteY11" fmla="*/ 378038 h 1525902"/>
              <a:gd name="connsiteX12" fmla="*/ 594136 w 2610821"/>
              <a:gd name="connsiteY12" fmla="*/ 455859 h 1525902"/>
              <a:gd name="connsiteX13" fmla="*/ 623319 w 2610821"/>
              <a:gd name="connsiteY13" fmla="*/ 465587 h 1525902"/>
              <a:gd name="connsiteX14" fmla="*/ 652502 w 2610821"/>
              <a:gd name="connsiteY14" fmla="*/ 485042 h 1525902"/>
              <a:gd name="connsiteX15" fmla="*/ 759507 w 2610821"/>
              <a:gd name="connsiteY15" fmla="*/ 572591 h 1525902"/>
              <a:gd name="connsiteX16" fmla="*/ 769234 w 2610821"/>
              <a:gd name="connsiteY16" fmla="*/ 601774 h 1525902"/>
              <a:gd name="connsiteX17" fmla="*/ 798417 w 2610821"/>
              <a:gd name="connsiteY17" fmla="*/ 630957 h 1525902"/>
              <a:gd name="connsiteX18" fmla="*/ 749779 w 2610821"/>
              <a:gd name="connsiteY18" fmla="*/ 650413 h 1525902"/>
              <a:gd name="connsiteX19" fmla="*/ 292579 w 2610821"/>
              <a:gd name="connsiteY19" fmla="*/ 660140 h 1525902"/>
              <a:gd name="connsiteX20" fmla="*/ 224485 w 2610821"/>
              <a:gd name="connsiteY20" fmla="*/ 669868 h 1525902"/>
              <a:gd name="connsiteX21" fmla="*/ 98026 w 2610821"/>
              <a:gd name="connsiteY21" fmla="*/ 708778 h 1525902"/>
              <a:gd name="connsiteX22" fmla="*/ 20204 w 2610821"/>
              <a:gd name="connsiteY22" fmla="*/ 747689 h 1525902"/>
              <a:gd name="connsiteX23" fmla="*/ 749 w 2610821"/>
              <a:gd name="connsiteY23" fmla="*/ 776872 h 1525902"/>
              <a:gd name="connsiteX24" fmla="*/ 39660 w 2610821"/>
              <a:gd name="connsiteY24" fmla="*/ 844966 h 1525902"/>
              <a:gd name="connsiteX25" fmla="*/ 59115 w 2610821"/>
              <a:gd name="connsiteY25" fmla="*/ 874149 h 1525902"/>
              <a:gd name="connsiteX26" fmla="*/ 88298 w 2610821"/>
              <a:gd name="connsiteY26" fmla="*/ 913059 h 1525902"/>
              <a:gd name="connsiteX27" fmla="*/ 107753 w 2610821"/>
              <a:gd name="connsiteY27" fmla="*/ 942242 h 1525902"/>
              <a:gd name="connsiteX28" fmla="*/ 175847 w 2610821"/>
              <a:gd name="connsiteY28" fmla="*/ 1010336 h 1525902"/>
              <a:gd name="connsiteX29" fmla="*/ 350945 w 2610821"/>
              <a:gd name="connsiteY29" fmla="*/ 1136796 h 1525902"/>
              <a:gd name="connsiteX30" fmla="*/ 428766 w 2610821"/>
              <a:gd name="connsiteY30" fmla="*/ 1175706 h 1525902"/>
              <a:gd name="connsiteX31" fmla="*/ 506587 w 2610821"/>
              <a:gd name="connsiteY31" fmla="*/ 1224344 h 1525902"/>
              <a:gd name="connsiteX32" fmla="*/ 710868 w 2610821"/>
              <a:gd name="connsiteY32" fmla="*/ 1302166 h 1525902"/>
              <a:gd name="connsiteX33" fmla="*/ 963787 w 2610821"/>
              <a:gd name="connsiteY33" fmla="*/ 1389715 h 1525902"/>
              <a:gd name="connsiteX34" fmla="*/ 1051336 w 2610821"/>
              <a:gd name="connsiteY34" fmla="*/ 1399442 h 1525902"/>
              <a:gd name="connsiteX35" fmla="*/ 1138885 w 2610821"/>
              <a:gd name="connsiteY35" fmla="*/ 1418898 h 1525902"/>
              <a:gd name="connsiteX36" fmla="*/ 1216707 w 2610821"/>
              <a:gd name="connsiteY36" fmla="*/ 1428625 h 1525902"/>
              <a:gd name="connsiteX37" fmla="*/ 1284800 w 2610821"/>
              <a:gd name="connsiteY37" fmla="*/ 1438353 h 1525902"/>
              <a:gd name="connsiteX38" fmla="*/ 1391804 w 2610821"/>
              <a:gd name="connsiteY38" fmla="*/ 1457808 h 1525902"/>
              <a:gd name="connsiteX39" fmla="*/ 1508536 w 2610821"/>
              <a:gd name="connsiteY39" fmla="*/ 1477264 h 1525902"/>
              <a:gd name="connsiteX40" fmla="*/ 1547447 w 2610821"/>
              <a:gd name="connsiteY40" fmla="*/ 1486991 h 1525902"/>
              <a:gd name="connsiteX41" fmla="*/ 1605813 w 2610821"/>
              <a:gd name="connsiteY41" fmla="*/ 1506447 h 1525902"/>
              <a:gd name="connsiteX42" fmla="*/ 1732273 w 2610821"/>
              <a:gd name="connsiteY42" fmla="*/ 1525902 h 1525902"/>
              <a:gd name="connsiteX43" fmla="*/ 2082468 w 2610821"/>
              <a:gd name="connsiteY43" fmla="*/ 1516174 h 1525902"/>
              <a:gd name="connsiteX44" fmla="*/ 2140834 w 2610821"/>
              <a:gd name="connsiteY44" fmla="*/ 1496719 h 1525902"/>
              <a:gd name="connsiteX45" fmla="*/ 2218656 w 2610821"/>
              <a:gd name="connsiteY45" fmla="*/ 1457808 h 1525902"/>
              <a:gd name="connsiteX46" fmla="*/ 2238111 w 2610821"/>
              <a:gd name="connsiteY46" fmla="*/ 1428625 h 1525902"/>
              <a:gd name="connsiteX47" fmla="*/ 2247839 w 2610821"/>
              <a:gd name="connsiteY47" fmla="*/ 1389715 h 1525902"/>
              <a:gd name="connsiteX48" fmla="*/ 2257566 w 2610821"/>
              <a:gd name="connsiteY48" fmla="*/ 1000608 h 1525902"/>
              <a:gd name="connsiteX49" fmla="*/ 2277022 w 2610821"/>
              <a:gd name="connsiteY49" fmla="*/ 971425 h 1525902"/>
              <a:gd name="connsiteX50" fmla="*/ 2315932 w 2610821"/>
              <a:gd name="connsiteY50" fmla="*/ 961698 h 1525902"/>
              <a:gd name="connsiteX51" fmla="*/ 2364570 w 2610821"/>
              <a:gd name="connsiteY51" fmla="*/ 951970 h 1525902"/>
              <a:gd name="connsiteX52" fmla="*/ 2393753 w 2610821"/>
              <a:gd name="connsiteY52" fmla="*/ 942242 h 1525902"/>
              <a:gd name="connsiteX53" fmla="*/ 2481302 w 2610821"/>
              <a:gd name="connsiteY53" fmla="*/ 922787 h 1525902"/>
              <a:gd name="connsiteX54" fmla="*/ 2559124 w 2610821"/>
              <a:gd name="connsiteY54" fmla="*/ 854693 h 1525902"/>
              <a:gd name="connsiteX55" fmla="*/ 2568851 w 2610821"/>
              <a:gd name="connsiteY55" fmla="*/ 776872 h 1525902"/>
              <a:gd name="connsiteX56" fmla="*/ 2588307 w 2610821"/>
              <a:gd name="connsiteY56" fmla="*/ 737961 h 1525902"/>
              <a:gd name="connsiteX57" fmla="*/ 2598034 w 2610821"/>
              <a:gd name="connsiteY57" fmla="*/ 708778 h 1525902"/>
              <a:gd name="connsiteX58" fmla="*/ 2578579 w 2610821"/>
              <a:gd name="connsiteY58" fmla="*/ 416949 h 1525902"/>
              <a:gd name="connsiteX59" fmla="*/ 2510485 w 2610821"/>
              <a:gd name="connsiteY59" fmla="*/ 348855 h 1525902"/>
              <a:gd name="connsiteX60" fmla="*/ 2461847 w 2610821"/>
              <a:gd name="connsiteY60" fmla="*/ 300217 h 1525902"/>
              <a:gd name="connsiteX61" fmla="*/ 2413209 w 2610821"/>
              <a:gd name="connsiteY61" fmla="*/ 271034 h 1525902"/>
              <a:gd name="connsiteX62" fmla="*/ 2335387 w 2610821"/>
              <a:gd name="connsiteY62" fmla="*/ 202940 h 1525902"/>
              <a:gd name="connsiteX63" fmla="*/ 2345115 w 2610821"/>
              <a:gd name="connsiteY63" fmla="*/ 105664 h 1525902"/>
              <a:gd name="connsiteX64" fmla="*/ 2364570 w 2610821"/>
              <a:gd name="connsiteY64" fmla="*/ 86208 h 1525902"/>
              <a:gd name="connsiteX65" fmla="*/ 2432664 w 2610821"/>
              <a:gd name="connsiteY65" fmla="*/ 47298 h 1525902"/>
              <a:gd name="connsiteX66" fmla="*/ 2131107 w 2610821"/>
              <a:gd name="connsiteY66" fmla="*/ 57025 h 1525902"/>
              <a:gd name="connsiteX67" fmla="*/ 2092196 w 2610821"/>
              <a:gd name="connsiteY67" fmla="*/ 86208 h 1525902"/>
              <a:gd name="connsiteX68" fmla="*/ 2024102 w 2610821"/>
              <a:gd name="connsiteY68" fmla="*/ 115391 h 1525902"/>
              <a:gd name="connsiteX69" fmla="*/ 1839277 w 2610821"/>
              <a:gd name="connsiteY69" fmla="*/ 105664 h 1525902"/>
              <a:gd name="connsiteX70" fmla="*/ 1771183 w 2610821"/>
              <a:gd name="connsiteY70" fmla="*/ 86208 h 1525902"/>
              <a:gd name="connsiteX71" fmla="*/ 1693362 w 2610821"/>
              <a:gd name="connsiteY71" fmla="*/ 66753 h 1525902"/>
              <a:gd name="connsiteX72" fmla="*/ 1566902 w 2610821"/>
              <a:gd name="connsiteY72" fmla="*/ 37570 h 1525902"/>
              <a:gd name="connsiteX73" fmla="*/ 1498809 w 2610821"/>
              <a:gd name="connsiteY73" fmla="*/ 47298 h 1525902"/>
              <a:gd name="connsiteX74" fmla="*/ 1450170 w 2610821"/>
              <a:gd name="connsiteY74" fmla="*/ 105664 h 1525902"/>
              <a:gd name="connsiteX75" fmla="*/ 1372349 w 2610821"/>
              <a:gd name="connsiteY75" fmla="*/ 105664 h 1525902"/>
              <a:gd name="connsiteX76" fmla="*/ 1450170 w 2610821"/>
              <a:gd name="connsiteY76" fmla="*/ 144574 h 15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10821" h="1525902">
                <a:moveTo>
                  <a:pt x="1450170" y="144574"/>
                </a:moveTo>
                <a:lnTo>
                  <a:pt x="1450170" y="144574"/>
                </a:lnTo>
                <a:cubicBezTo>
                  <a:pt x="1430715" y="121876"/>
                  <a:pt x="1413924" y="96590"/>
                  <a:pt x="1391804" y="76481"/>
                </a:cubicBezTo>
                <a:cubicBezTo>
                  <a:pt x="1354989" y="43013"/>
                  <a:pt x="1331838" y="44290"/>
                  <a:pt x="1284800" y="37570"/>
                </a:cubicBezTo>
                <a:cubicBezTo>
                  <a:pt x="1258921" y="33873"/>
                  <a:pt x="1232919" y="31085"/>
                  <a:pt x="1206979" y="27842"/>
                </a:cubicBezTo>
                <a:cubicBezTo>
                  <a:pt x="1031881" y="31085"/>
                  <a:pt x="856602" y="28968"/>
                  <a:pt x="681685" y="37570"/>
                </a:cubicBezTo>
                <a:cubicBezTo>
                  <a:pt x="633818" y="39924"/>
                  <a:pt x="596797" y="67732"/>
                  <a:pt x="555226" y="86208"/>
                </a:cubicBezTo>
                <a:cubicBezTo>
                  <a:pt x="545856" y="90373"/>
                  <a:pt x="535006" y="90956"/>
                  <a:pt x="526043" y="95936"/>
                </a:cubicBezTo>
                <a:cubicBezTo>
                  <a:pt x="505603" y="107292"/>
                  <a:pt x="467677" y="134847"/>
                  <a:pt x="467677" y="134847"/>
                </a:cubicBezTo>
                <a:cubicBezTo>
                  <a:pt x="464434" y="144575"/>
                  <a:pt x="457504" y="153786"/>
                  <a:pt x="457949" y="164030"/>
                </a:cubicBezTo>
                <a:cubicBezTo>
                  <a:pt x="460780" y="229143"/>
                  <a:pt x="465745" y="294460"/>
                  <a:pt x="477404" y="358583"/>
                </a:cubicBezTo>
                <a:cubicBezTo>
                  <a:pt x="479045" y="367606"/>
                  <a:pt x="489814" y="372167"/>
                  <a:pt x="496860" y="378038"/>
                </a:cubicBezTo>
                <a:cubicBezTo>
                  <a:pt x="528760" y="404621"/>
                  <a:pt x="554742" y="442727"/>
                  <a:pt x="594136" y="455859"/>
                </a:cubicBezTo>
                <a:cubicBezTo>
                  <a:pt x="603864" y="459102"/>
                  <a:pt x="614148" y="461001"/>
                  <a:pt x="623319" y="465587"/>
                </a:cubicBezTo>
                <a:cubicBezTo>
                  <a:pt x="633776" y="470815"/>
                  <a:pt x="643149" y="478027"/>
                  <a:pt x="652502" y="485042"/>
                </a:cubicBezTo>
                <a:cubicBezTo>
                  <a:pt x="736755" y="548232"/>
                  <a:pt x="716522" y="529608"/>
                  <a:pt x="759507" y="572591"/>
                </a:cubicBezTo>
                <a:cubicBezTo>
                  <a:pt x="762749" y="582319"/>
                  <a:pt x="763546" y="593242"/>
                  <a:pt x="769234" y="601774"/>
                </a:cubicBezTo>
                <a:cubicBezTo>
                  <a:pt x="776865" y="613221"/>
                  <a:pt x="803526" y="618184"/>
                  <a:pt x="798417" y="630957"/>
                </a:cubicBezTo>
                <a:cubicBezTo>
                  <a:pt x="791932" y="647170"/>
                  <a:pt x="767212" y="649407"/>
                  <a:pt x="749779" y="650413"/>
                </a:cubicBezTo>
                <a:cubicBezTo>
                  <a:pt x="597598" y="659193"/>
                  <a:pt x="444979" y="656898"/>
                  <a:pt x="292579" y="660140"/>
                </a:cubicBezTo>
                <a:cubicBezTo>
                  <a:pt x="269881" y="663383"/>
                  <a:pt x="246968" y="665371"/>
                  <a:pt x="224485" y="669868"/>
                </a:cubicBezTo>
                <a:cubicBezTo>
                  <a:pt x="174310" y="679903"/>
                  <a:pt x="142374" y="688310"/>
                  <a:pt x="98026" y="708778"/>
                </a:cubicBezTo>
                <a:cubicBezTo>
                  <a:pt x="71693" y="720932"/>
                  <a:pt x="20204" y="747689"/>
                  <a:pt x="20204" y="747689"/>
                </a:cubicBezTo>
                <a:cubicBezTo>
                  <a:pt x="13719" y="757417"/>
                  <a:pt x="2402" y="765298"/>
                  <a:pt x="749" y="776872"/>
                </a:cubicBezTo>
                <a:cubicBezTo>
                  <a:pt x="-4627" y="814510"/>
                  <a:pt x="19999" y="821372"/>
                  <a:pt x="39660" y="844966"/>
                </a:cubicBezTo>
                <a:cubicBezTo>
                  <a:pt x="47144" y="853947"/>
                  <a:pt x="52320" y="864636"/>
                  <a:pt x="59115" y="874149"/>
                </a:cubicBezTo>
                <a:cubicBezTo>
                  <a:pt x="68538" y="887342"/>
                  <a:pt x="78875" y="899866"/>
                  <a:pt x="88298" y="913059"/>
                </a:cubicBezTo>
                <a:cubicBezTo>
                  <a:pt x="95093" y="922572"/>
                  <a:pt x="99932" y="933552"/>
                  <a:pt x="107753" y="942242"/>
                </a:cubicBezTo>
                <a:cubicBezTo>
                  <a:pt x="129227" y="966102"/>
                  <a:pt x="150781" y="990283"/>
                  <a:pt x="175847" y="1010336"/>
                </a:cubicBezTo>
                <a:cubicBezTo>
                  <a:pt x="256625" y="1074958"/>
                  <a:pt x="267662" y="1089949"/>
                  <a:pt x="350945" y="1136796"/>
                </a:cubicBezTo>
                <a:cubicBezTo>
                  <a:pt x="376222" y="1151015"/>
                  <a:pt x="403488" y="1161487"/>
                  <a:pt x="428766" y="1175706"/>
                </a:cubicBezTo>
                <a:cubicBezTo>
                  <a:pt x="455428" y="1190703"/>
                  <a:pt x="478673" y="1211831"/>
                  <a:pt x="506587" y="1224344"/>
                </a:cubicBezTo>
                <a:cubicBezTo>
                  <a:pt x="573079" y="1254151"/>
                  <a:pt x="642737" y="1276323"/>
                  <a:pt x="710868" y="1302166"/>
                </a:cubicBezTo>
                <a:cubicBezTo>
                  <a:pt x="768978" y="1324208"/>
                  <a:pt x="934105" y="1386417"/>
                  <a:pt x="963787" y="1389715"/>
                </a:cubicBezTo>
                <a:lnTo>
                  <a:pt x="1051336" y="1399442"/>
                </a:lnTo>
                <a:cubicBezTo>
                  <a:pt x="1080519" y="1405927"/>
                  <a:pt x="1109445" y="1413703"/>
                  <a:pt x="1138885" y="1418898"/>
                </a:cubicBezTo>
                <a:cubicBezTo>
                  <a:pt x="1164630" y="1423441"/>
                  <a:pt x="1190794" y="1425170"/>
                  <a:pt x="1216707" y="1428625"/>
                </a:cubicBezTo>
                <a:lnTo>
                  <a:pt x="1284800" y="1438353"/>
                </a:lnTo>
                <a:cubicBezTo>
                  <a:pt x="1401464" y="1456302"/>
                  <a:pt x="1288627" y="1439600"/>
                  <a:pt x="1391804" y="1457808"/>
                </a:cubicBezTo>
                <a:cubicBezTo>
                  <a:pt x="1430651" y="1464663"/>
                  <a:pt x="1470266" y="1467697"/>
                  <a:pt x="1508536" y="1477264"/>
                </a:cubicBezTo>
                <a:cubicBezTo>
                  <a:pt x="1521506" y="1480506"/>
                  <a:pt x="1534641" y="1483149"/>
                  <a:pt x="1547447" y="1486991"/>
                </a:cubicBezTo>
                <a:cubicBezTo>
                  <a:pt x="1567090" y="1492884"/>
                  <a:pt x="1585703" y="1502425"/>
                  <a:pt x="1605813" y="1506447"/>
                </a:cubicBezTo>
                <a:cubicBezTo>
                  <a:pt x="1680086" y="1521301"/>
                  <a:pt x="1638045" y="1514123"/>
                  <a:pt x="1732273" y="1525902"/>
                </a:cubicBezTo>
                <a:cubicBezTo>
                  <a:pt x="1849005" y="1522659"/>
                  <a:pt x="1965988" y="1524494"/>
                  <a:pt x="2082468" y="1516174"/>
                </a:cubicBezTo>
                <a:cubicBezTo>
                  <a:pt x="2102924" y="1514713"/>
                  <a:pt x="2121984" y="1504797"/>
                  <a:pt x="2140834" y="1496719"/>
                </a:cubicBezTo>
                <a:cubicBezTo>
                  <a:pt x="2167492" y="1485294"/>
                  <a:pt x="2218656" y="1457808"/>
                  <a:pt x="2218656" y="1457808"/>
                </a:cubicBezTo>
                <a:cubicBezTo>
                  <a:pt x="2225141" y="1448080"/>
                  <a:pt x="2233506" y="1439371"/>
                  <a:pt x="2238111" y="1428625"/>
                </a:cubicBezTo>
                <a:cubicBezTo>
                  <a:pt x="2243377" y="1416337"/>
                  <a:pt x="2247232" y="1403070"/>
                  <a:pt x="2247839" y="1389715"/>
                </a:cubicBezTo>
                <a:cubicBezTo>
                  <a:pt x="2253730" y="1260106"/>
                  <a:pt x="2248536" y="1130036"/>
                  <a:pt x="2257566" y="1000608"/>
                </a:cubicBezTo>
                <a:cubicBezTo>
                  <a:pt x="2258380" y="988945"/>
                  <a:pt x="2267294" y="977910"/>
                  <a:pt x="2277022" y="971425"/>
                </a:cubicBezTo>
                <a:cubicBezTo>
                  <a:pt x="2288146" y="964009"/>
                  <a:pt x="2302881" y="964598"/>
                  <a:pt x="2315932" y="961698"/>
                </a:cubicBezTo>
                <a:cubicBezTo>
                  <a:pt x="2332072" y="958111"/>
                  <a:pt x="2348530" y="955980"/>
                  <a:pt x="2364570" y="951970"/>
                </a:cubicBezTo>
                <a:cubicBezTo>
                  <a:pt x="2374518" y="949483"/>
                  <a:pt x="2383805" y="944729"/>
                  <a:pt x="2393753" y="942242"/>
                </a:cubicBezTo>
                <a:cubicBezTo>
                  <a:pt x="2422755" y="934991"/>
                  <a:pt x="2452119" y="929272"/>
                  <a:pt x="2481302" y="922787"/>
                </a:cubicBezTo>
                <a:cubicBezTo>
                  <a:pt x="2549396" y="877391"/>
                  <a:pt x="2526697" y="903331"/>
                  <a:pt x="2559124" y="854693"/>
                </a:cubicBezTo>
                <a:cubicBezTo>
                  <a:pt x="2562366" y="828753"/>
                  <a:pt x="2562511" y="802234"/>
                  <a:pt x="2568851" y="776872"/>
                </a:cubicBezTo>
                <a:cubicBezTo>
                  <a:pt x="2572368" y="762804"/>
                  <a:pt x="2582595" y="751290"/>
                  <a:pt x="2588307" y="737961"/>
                </a:cubicBezTo>
                <a:cubicBezTo>
                  <a:pt x="2592346" y="728536"/>
                  <a:pt x="2594792" y="718506"/>
                  <a:pt x="2598034" y="708778"/>
                </a:cubicBezTo>
                <a:cubicBezTo>
                  <a:pt x="2611861" y="598169"/>
                  <a:pt x="2624601" y="550411"/>
                  <a:pt x="2578579" y="416949"/>
                </a:cubicBezTo>
                <a:cubicBezTo>
                  <a:pt x="2568115" y="386603"/>
                  <a:pt x="2533183" y="371553"/>
                  <a:pt x="2510485" y="348855"/>
                </a:cubicBezTo>
                <a:cubicBezTo>
                  <a:pt x="2494272" y="332642"/>
                  <a:pt x="2481508" y="312014"/>
                  <a:pt x="2461847" y="300217"/>
                </a:cubicBezTo>
                <a:cubicBezTo>
                  <a:pt x="2445634" y="290489"/>
                  <a:pt x="2428698" y="281877"/>
                  <a:pt x="2413209" y="271034"/>
                </a:cubicBezTo>
                <a:cubicBezTo>
                  <a:pt x="2373620" y="243322"/>
                  <a:pt x="2366137" y="233690"/>
                  <a:pt x="2335387" y="202940"/>
                </a:cubicBezTo>
                <a:cubicBezTo>
                  <a:pt x="2338630" y="170515"/>
                  <a:pt x="2337211" y="137278"/>
                  <a:pt x="2345115" y="105664"/>
                </a:cubicBezTo>
                <a:cubicBezTo>
                  <a:pt x="2347339" y="96766"/>
                  <a:pt x="2357524" y="92079"/>
                  <a:pt x="2364570" y="86208"/>
                </a:cubicBezTo>
                <a:cubicBezTo>
                  <a:pt x="2403831" y="53490"/>
                  <a:pt x="2393067" y="60496"/>
                  <a:pt x="2432664" y="47298"/>
                </a:cubicBezTo>
                <a:cubicBezTo>
                  <a:pt x="2348237" y="-37133"/>
                  <a:pt x="2403021" y="7586"/>
                  <a:pt x="2131107" y="57025"/>
                </a:cubicBezTo>
                <a:cubicBezTo>
                  <a:pt x="2115156" y="59925"/>
                  <a:pt x="2105944" y="77615"/>
                  <a:pt x="2092196" y="86208"/>
                </a:cubicBezTo>
                <a:cubicBezTo>
                  <a:pt x="2064717" y="103382"/>
                  <a:pt x="2052474" y="105934"/>
                  <a:pt x="2024102" y="115391"/>
                </a:cubicBezTo>
                <a:cubicBezTo>
                  <a:pt x="1962494" y="112149"/>
                  <a:pt x="1900564" y="112736"/>
                  <a:pt x="1839277" y="105664"/>
                </a:cubicBezTo>
                <a:cubicBezTo>
                  <a:pt x="1815826" y="102958"/>
                  <a:pt x="1793992" y="92291"/>
                  <a:pt x="1771183" y="86208"/>
                </a:cubicBezTo>
                <a:cubicBezTo>
                  <a:pt x="1745347" y="79318"/>
                  <a:pt x="1719302" y="73238"/>
                  <a:pt x="1693362" y="66753"/>
                </a:cubicBezTo>
                <a:cubicBezTo>
                  <a:pt x="1599501" y="43288"/>
                  <a:pt x="1641760" y="52542"/>
                  <a:pt x="1566902" y="37570"/>
                </a:cubicBezTo>
                <a:cubicBezTo>
                  <a:pt x="1544204" y="40813"/>
                  <a:pt x="1519761" y="37986"/>
                  <a:pt x="1498809" y="47298"/>
                </a:cubicBezTo>
                <a:cubicBezTo>
                  <a:pt x="1440020" y="73427"/>
                  <a:pt x="1524923" y="85277"/>
                  <a:pt x="1450170" y="105664"/>
                </a:cubicBezTo>
                <a:cubicBezTo>
                  <a:pt x="1425144" y="112489"/>
                  <a:pt x="1398289" y="105664"/>
                  <a:pt x="1372349" y="105664"/>
                </a:cubicBezTo>
                <a:lnTo>
                  <a:pt x="1450170" y="14457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Shape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7847878" y="2732801"/>
            <a:ext cx="1829073" cy="982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Rectangle</a:t>
            </a:r>
          </a:p>
        </p:txBody>
      </p:sp>
      <p:cxnSp>
        <p:nvCxnSpPr>
          <p:cNvPr id="7" name="Straight Arrow Connector 6"/>
          <p:cNvCxnSpPr>
            <a:stCxn id="5" idx="38"/>
            <a:endCxn id="6" idx="0"/>
          </p:cNvCxnSpPr>
          <p:nvPr/>
        </p:nvCxnSpPr>
        <p:spPr bwMode="auto">
          <a:xfrm>
            <a:off x="8757369" y="2219808"/>
            <a:ext cx="5046" cy="5129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>
            <a:stCxn id="6" idx="2"/>
            <a:endCxn id="11" idx="0"/>
          </p:cNvCxnSpPr>
          <p:nvPr/>
        </p:nvCxnSpPr>
        <p:spPr bwMode="auto">
          <a:xfrm flipH="1">
            <a:off x="8757369" y="3715789"/>
            <a:ext cx="5046" cy="671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8161463" y="4386890"/>
            <a:ext cx="1191811" cy="11916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Square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942393" y="5880142"/>
            <a:ext cx="3988844" cy="510799"/>
          </a:xfrm>
        </p:spPr>
        <p:txBody>
          <a:bodyPr/>
          <a:lstStyle/>
          <a:p>
            <a:r>
              <a:rPr lang="en-US" sz="1800" dirty="0"/>
              <a:t>Hint: Think first, code second.</a:t>
            </a:r>
            <a:endParaRPr lang="en-US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10804477" y="2650639"/>
            <a:ext cx="1149445" cy="11473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latin typeface="Times" pitchFamily="-64" charset="0"/>
                <a:ea typeface="Osaka" pitchFamily="-64" charset="-128"/>
              </a:rPr>
              <a:t>Circle</a:t>
            </a:r>
            <a:endParaRPr lang="en-US" sz="12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 flipV="1">
            <a:off x="10407535" y="2476304"/>
            <a:ext cx="565274" cy="3423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9976386" y="221343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29573" y="6251170"/>
            <a:ext cx="529915" cy="5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849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pure virtual Shape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577788"/>
            <a:ext cx="5662815" cy="3886200"/>
          </a:xfrm>
        </p:spPr>
        <p:txBody>
          <a:bodyPr/>
          <a:lstStyle/>
          <a:p>
            <a:r>
              <a:rPr lang="en-US" sz="2000" dirty="0"/>
              <a:t>Slight bit of trickery: </a:t>
            </a:r>
          </a:p>
          <a:p>
            <a:pPr lvl="1"/>
            <a:r>
              <a:rPr lang="en-US" sz="1600" dirty="0"/>
              <a:t>An empty constructor is defined in </a:t>
            </a:r>
            <a:r>
              <a:rPr lang="en-US" sz="1600" dirty="0" err="1"/>
              <a:t>shape.h</a:t>
            </a:r>
            <a:endParaRPr lang="en-US" sz="1600" dirty="0"/>
          </a:p>
          <a:p>
            <a:pPr lvl="1"/>
            <a:r>
              <a:rPr lang="en-US" sz="1600" dirty="0"/>
              <a:t>No need to have an extra shape.cpp file if these functions do nothing!</a:t>
            </a:r>
          </a:p>
          <a:p>
            <a:endParaRPr lang="en-US" sz="2000" dirty="0"/>
          </a:p>
          <a:p>
            <a:r>
              <a:rPr lang="en-US" sz="2000" dirty="0"/>
              <a:t>Q: How much code can be in the header file?</a:t>
            </a:r>
          </a:p>
          <a:p>
            <a:r>
              <a:rPr lang="en-US" sz="2000" dirty="0"/>
              <a:t>A: Most of it with some exceptions.</a:t>
            </a:r>
          </a:p>
          <a:p>
            <a:pPr lvl="1"/>
            <a:r>
              <a:rPr lang="en-US" sz="1800" dirty="0"/>
              <a:t>.h files are not compiled into .o files so a header with a lot of code gets re-compiled every time it’s referenced in a source file.</a:t>
            </a:r>
          </a:p>
          <a:p>
            <a:pPr lvl="1"/>
            <a:r>
              <a:rPr lang="en-US" sz="1800" dirty="0"/>
              <a:t>In other words, avoid putting source code in .h files.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8917" y="1447800"/>
            <a:ext cx="4873811" cy="4278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SHAPE_H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#define SHAPE_H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Shape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Shape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()=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SHAPE_H</a:t>
            </a:r>
          </a:p>
        </p:txBody>
      </p:sp>
    </p:spTree>
    <p:extLst>
      <p:ext uri="{BB962C8B-B14F-4D97-AF65-F5344CB8AC3E}">
        <p14:creationId xmlns:p14="http://schemas.microsoft.com/office/powerpoint/2010/main" val="359176010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it a try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40541"/>
            <a:ext cx="5181600" cy="3886200"/>
          </a:xfrm>
        </p:spPr>
        <p:txBody>
          <a:bodyPr/>
          <a:lstStyle/>
          <a:p>
            <a:r>
              <a:rPr lang="en-US" dirty="0"/>
              <a:t>Add inheritance from Shape to the Rectangle class</a:t>
            </a:r>
          </a:p>
          <a:p>
            <a:r>
              <a:rPr lang="en-US" dirty="0"/>
              <a:t>Add a Circle class, inheriting from wherever you like.</a:t>
            </a:r>
          </a:p>
          <a:p>
            <a:r>
              <a:rPr lang="en-US" dirty="0"/>
              <a:t>Implement Area() for the Circle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640541"/>
            <a:ext cx="5181600" cy="3886200"/>
          </a:xfrm>
        </p:spPr>
        <p:txBody>
          <a:bodyPr/>
          <a:lstStyle/>
          <a:p>
            <a:r>
              <a:rPr lang="en-US" dirty="0"/>
              <a:t>If you just want to see a solution, open the project “Shapes with Circle solved”</a:t>
            </a:r>
          </a:p>
        </p:txBody>
      </p:sp>
    </p:spTree>
    <p:extLst>
      <p:ext uri="{BB962C8B-B14F-4D97-AF65-F5344CB8AC3E}">
        <p14:creationId xmlns:p14="http://schemas.microsoft.com/office/powerpoint/2010/main" val="3122183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5601903" y="991402"/>
            <a:ext cx="9625" cy="664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16379" y="652567"/>
            <a:ext cx="3239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Click on Interactive Apps/Desktop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43" y="1655545"/>
            <a:ext cx="9356139" cy="49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358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Potential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 Circle has one dimension (radius), like a Square.</a:t>
            </a:r>
          </a:p>
          <a:p>
            <a:pPr lvl="1"/>
            <a:r>
              <a:rPr lang="en-US" sz="2000" dirty="0"/>
              <a:t>Would only need to override the Area() method</a:t>
            </a:r>
          </a:p>
          <a:p>
            <a:r>
              <a:rPr lang="en-US" sz="2400" dirty="0"/>
              <a:t>But…</a:t>
            </a:r>
          </a:p>
          <a:p>
            <a:pPr lvl="1"/>
            <a:r>
              <a:rPr lang="en-US" sz="2000" dirty="0"/>
              <a:t>Would be storing the radius in the members </a:t>
            </a:r>
            <a:r>
              <a:rPr lang="en-US" sz="2000" dirty="0" err="1"/>
              <a:t>m_width</a:t>
            </a:r>
            <a:r>
              <a:rPr lang="en-US" sz="2000" dirty="0"/>
              <a:t> and </a:t>
            </a:r>
            <a:r>
              <a:rPr lang="en-US" sz="2000" dirty="0" err="1"/>
              <a:t>m_length</a:t>
            </a:r>
            <a:r>
              <a:rPr lang="en-US" sz="2000" dirty="0"/>
              <a:t>.  This is not a very obvious to someone else who reads your code.</a:t>
            </a:r>
          </a:p>
          <a:p>
            <a:r>
              <a:rPr lang="en-US" sz="2400" dirty="0"/>
              <a:t>Maybe:</a:t>
            </a:r>
          </a:p>
          <a:p>
            <a:pPr lvl="1"/>
            <a:r>
              <a:rPr lang="en-US" sz="2000" dirty="0"/>
              <a:t>Change </a:t>
            </a:r>
            <a:r>
              <a:rPr lang="en-US" sz="2000" dirty="0" err="1"/>
              <a:t>m_width</a:t>
            </a:r>
            <a:r>
              <a:rPr lang="en-US" sz="2000" dirty="0"/>
              <a:t> and </a:t>
            </a:r>
            <a:r>
              <a:rPr lang="en-US" sz="2000" dirty="0" err="1"/>
              <a:t>m_length</a:t>
            </a:r>
            <a:r>
              <a:rPr lang="en-US" sz="2000" dirty="0"/>
              <a:t> names to m_dim_1 and m_dim_2?</a:t>
            </a:r>
          </a:p>
          <a:p>
            <a:pPr lvl="2"/>
            <a:r>
              <a:rPr lang="en-US" sz="1600" dirty="0"/>
              <a:t>Just makes everything more muddled!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7989020" y="762000"/>
            <a:ext cx="2610821" cy="1525902"/>
          </a:xfrm>
          <a:custGeom>
            <a:avLst/>
            <a:gdLst>
              <a:gd name="connsiteX0" fmla="*/ 1450170 w 2610821"/>
              <a:gd name="connsiteY0" fmla="*/ 144574 h 1525902"/>
              <a:gd name="connsiteX1" fmla="*/ 1450170 w 2610821"/>
              <a:gd name="connsiteY1" fmla="*/ 144574 h 1525902"/>
              <a:gd name="connsiteX2" fmla="*/ 1391804 w 2610821"/>
              <a:gd name="connsiteY2" fmla="*/ 76481 h 1525902"/>
              <a:gd name="connsiteX3" fmla="*/ 1284800 w 2610821"/>
              <a:gd name="connsiteY3" fmla="*/ 37570 h 1525902"/>
              <a:gd name="connsiteX4" fmla="*/ 1206979 w 2610821"/>
              <a:gd name="connsiteY4" fmla="*/ 27842 h 1525902"/>
              <a:gd name="connsiteX5" fmla="*/ 681685 w 2610821"/>
              <a:gd name="connsiteY5" fmla="*/ 37570 h 1525902"/>
              <a:gd name="connsiteX6" fmla="*/ 555226 w 2610821"/>
              <a:gd name="connsiteY6" fmla="*/ 86208 h 1525902"/>
              <a:gd name="connsiteX7" fmla="*/ 526043 w 2610821"/>
              <a:gd name="connsiteY7" fmla="*/ 95936 h 1525902"/>
              <a:gd name="connsiteX8" fmla="*/ 467677 w 2610821"/>
              <a:gd name="connsiteY8" fmla="*/ 134847 h 1525902"/>
              <a:gd name="connsiteX9" fmla="*/ 457949 w 2610821"/>
              <a:gd name="connsiteY9" fmla="*/ 164030 h 1525902"/>
              <a:gd name="connsiteX10" fmla="*/ 477404 w 2610821"/>
              <a:gd name="connsiteY10" fmla="*/ 358583 h 1525902"/>
              <a:gd name="connsiteX11" fmla="*/ 496860 w 2610821"/>
              <a:gd name="connsiteY11" fmla="*/ 378038 h 1525902"/>
              <a:gd name="connsiteX12" fmla="*/ 594136 w 2610821"/>
              <a:gd name="connsiteY12" fmla="*/ 455859 h 1525902"/>
              <a:gd name="connsiteX13" fmla="*/ 623319 w 2610821"/>
              <a:gd name="connsiteY13" fmla="*/ 465587 h 1525902"/>
              <a:gd name="connsiteX14" fmla="*/ 652502 w 2610821"/>
              <a:gd name="connsiteY14" fmla="*/ 485042 h 1525902"/>
              <a:gd name="connsiteX15" fmla="*/ 759507 w 2610821"/>
              <a:gd name="connsiteY15" fmla="*/ 572591 h 1525902"/>
              <a:gd name="connsiteX16" fmla="*/ 769234 w 2610821"/>
              <a:gd name="connsiteY16" fmla="*/ 601774 h 1525902"/>
              <a:gd name="connsiteX17" fmla="*/ 798417 w 2610821"/>
              <a:gd name="connsiteY17" fmla="*/ 630957 h 1525902"/>
              <a:gd name="connsiteX18" fmla="*/ 749779 w 2610821"/>
              <a:gd name="connsiteY18" fmla="*/ 650413 h 1525902"/>
              <a:gd name="connsiteX19" fmla="*/ 292579 w 2610821"/>
              <a:gd name="connsiteY19" fmla="*/ 660140 h 1525902"/>
              <a:gd name="connsiteX20" fmla="*/ 224485 w 2610821"/>
              <a:gd name="connsiteY20" fmla="*/ 669868 h 1525902"/>
              <a:gd name="connsiteX21" fmla="*/ 98026 w 2610821"/>
              <a:gd name="connsiteY21" fmla="*/ 708778 h 1525902"/>
              <a:gd name="connsiteX22" fmla="*/ 20204 w 2610821"/>
              <a:gd name="connsiteY22" fmla="*/ 747689 h 1525902"/>
              <a:gd name="connsiteX23" fmla="*/ 749 w 2610821"/>
              <a:gd name="connsiteY23" fmla="*/ 776872 h 1525902"/>
              <a:gd name="connsiteX24" fmla="*/ 39660 w 2610821"/>
              <a:gd name="connsiteY24" fmla="*/ 844966 h 1525902"/>
              <a:gd name="connsiteX25" fmla="*/ 59115 w 2610821"/>
              <a:gd name="connsiteY25" fmla="*/ 874149 h 1525902"/>
              <a:gd name="connsiteX26" fmla="*/ 88298 w 2610821"/>
              <a:gd name="connsiteY26" fmla="*/ 913059 h 1525902"/>
              <a:gd name="connsiteX27" fmla="*/ 107753 w 2610821"/>
              <a:gd name="connsiteY27" fmla="*/ 942242 h 1525902"/>
              <a:gd name="connsiteX28" fmla="*/ 175847 w 2610821"/>
              <a:gd name="connsiteY28" fmla="*/ 1010336 h 1525902"/>
              <a:gd name="connsiteX29" fmla="*/ 350945 w 2610821"/>
              <a:gd name="connsiteY29" fmla="*/ 1136796 h 1525902"/>
              <a:gd name="connsiteX30" fmla="*/ 428766 w 2610821"/>
              <a:gd name="connsiteY30" fmla="*/ 1175706 h 1525902"/>
              <a:gd name="connsiteX31" fmla="*/ 506587 w 2610821"/>
              <a:gd name="connsiteY31" fmla="*/ 1224344 h 1525902"/>
              <a:gd name="connsiteX32" fmla="*/ 710868 w 2610821"/>
              <a:gd name="connsiteY32" fmla="*/ 1302166 h 1525902"/>
              <a:gd name="connsiteX33" fmla="*/ 963787 w 2610821"/>
              <a:gd name="connsiteY33" fmla="*/ 1389715 h 1525902"/>
              <a:gd name="connsiteX34" fmla="*/ 1051336 w 2610821"/>
              <a:gd name="connsiteY34" fmla="*/ 1399442 h 1525902"/>
              <a:gd name="connsiteX35" fmla="*/ 1138885 w 2610821"/>
              <a:gd name="connsiteY35" fmla="*/ 1418898 h 1525902"/>
              <a:gd name="connsiteX36" fmla="*/ 1216707 w 2610821"/>
              <a:gd name="connsiteY36" fmla="*/ 1428625 h 1525902"/>
              <a:gd name="connsiteX37" fmla="*/ 1284800 w 2610821"/>
              <a:gd name="connsiteY37" fmla="*/ 1438353 h 1525902"/>
              <a:gd name="connsiteX38" fmla="*/ 1391804 w 2610821"/>
              <a:gd name="connsiteY38" fmla="*/ 1457808 h 1525902"/>
              <a:gd name="connsiteX39" fmla="*/ 1508536 w 2610821"/>
              <a:gd name="connsiteY39" fmla="*/ 1477264 h 1525902"/>
              <a:gd name="connsiteX40" fmla="*/ 1547447 w 2610821"/>
              <a:gd name="connsiteY40" fmla="*/ 1486991 h 1525902"/>
              <a:gd name="connsiteX41" fmla="*/ 1605813 w 2610821"/>
              <a:gd name="connsiteY41" fmla="*/ 1506447 h 1525902"/>
              <a:gd name="connsiteX42" fmla="*/ 1732273 w 2610821"/>
              <a:gd name="connsiteY42" fmla="*/ 1525902 h 1525902"/>
              <a:gd name="connsiteX43" fmla="*/ 2082468 w 2610821"/>
              <a:gd name="connsiteY43" fmla="*/ 1516174 h 1525902"/>
              <a:gd name="connsiteX44" fmla="*/ 2140834 w 2610821"/>
              <a:gd name="connsiteY44" fmla="*/ 1496719 h 1525902"/>
              <a:gd name="connsiteX45" fmla="*/ 2218656 w 2610821"/>
              <a:gd name="connsiteY45" fmla="*/ 1457808 h 1525902"/>
              <a:gd name="connsiteX46" fmla="*/ 2238111 w 2610821"/>
              <a:gd name="connsiteY46" fmla="*/ 1428625 h 1525902"/>
              <a:gd name="connsiteX47" fmla="*/ 2247839 w 2610821"/>
              <a:gd name="connsiteY47" fmla="*/ 1389715 h 1525902"/>
              <a:gd name="connsiteX48" fmla="*/ 2257566 w 2610821"/>
              <a:gd name="connsiteY48" fmla="*/ 1000608 h 1525902"/>
              <a:gd name="connsiteX49" fmla="*/ 2277022 w 2610821"/>
              <a:gd name="connsiteY49" fmla="*/ 971425 h 1525902"/>
              <a:gd name="connsiteX50" fmla="*/ 2315932 w 2610821"/>
              <a:gd name="connsiteY50" fmla="*/ 961698 h 1525902"/>
              <a:gd name="connsiteX51" fmla="*/ 2364570 w 2610821"/>
              <a:gd name="connsiteY51" fmla="*/ 951970 h 1525902"/>
              <a:gd name="connsiteX52" fmla="*/ 2393753 w 2610821"/>
              <a:gd name="connsiteY52" fmla="*/ 942242 h 1525902"/>
              <a:gd name="connsiteX53" fmla="*/ 2481302 w 2610821"/>
              <a:gd name="connsiteY53" fmla="*/ 922787 h 1525902"/>
              <a:gd name="connsiteX54" fmla="*/ 2559124 w 2610821"/>
              <a:gd name="connsiteY54" fmla="*/ 854693 h 1525902"/>
              <a:gd name="connsiteX55" fmla="*/ 2568851 w 2610821"/>
              <a:gd name="connsiteY55" fmla="*/ 776872 h 1525902"/>
              <a:gd name="connsiteX56" fmla="*/ 2588307 w 2610821"/>
              <a:gd name="connsiteY56" fmla="*/ 737961 h 1525902"/>
              <a:gd name="connsiteX57" fmla="*/ 2598034 w 2610821"/>
              <a:gd name="connsiteY57" fmla="*/ 708778 h 1525902"/>
              <a:gd name="connsiteX58" fmla="*/ 2578579 w 2610821"/>
              <a:gd name="connsiteY58" fmla="*/ 416949 h 1525902"/>
              <a:gd name="connsiteX59" fmla="*/ 2510485 w 2610821"/>
              <a:gd name="connsiteY59" fmla="*/ 348855 h 1525902"/>
              <a:gd name="connsiteX60" fmla="*/ 2461847 w 2610821"/>
              <a:gd name="connsiteY60" fmla="*/ 300217 h 1525902"/>
              <a:gd name="connsiteX61" fmla="*/ 2413209 w 2610821"/>
              <a:gd name="connsiteY61" fmla="*/ 271034 h 1525902"/>
              <a:gd name="connsiteX62" fmla="*/ 2335387 w 2610821"/>
              <a:gd name="connsiteY62" fmla="*/ 202940 h 1525902"/>
              <a:gd name="connsiteX63" fmla="*/ 2345115 w 2610821"/>
              <a:gd name="connsiteY63" fmla="*/ 105664 h 1525902"/>
              <a:gd name="connsiteX64" fmla="*/ 2364570 w 2610821"/>
              <a:gd name="connsiteY64" fmla="*/ 86208 h 1525902"/>
              <a:gd name="connsiteX65" fmla="*/ 2432664 w 2610821"/>
              <a:gd name="connsiteY65" fmla="*/ 47298 h 1525902"/>
              <a:gd name="connsiteX66" fmla="*/ 2131107 w 2610821"/>
              <a:gd name="connsiteY66" fmla="*/ 57025 h 1525902"/>
              <a:gd name="connsiteX67" fmla="*/ 2092196 w 2610821"/>
              <a:gd name="connsiteY67" fmla="*/ 86208 h 1525902"/>
              <a:gd name="connsiteX68" fmla="*/ 2024102 w 2610821"/>
              <a:gd name="connsiteY68" fmla="*/ 115391 h 1525902"/>
              <a:gd name="connsiteX69" fmla="*/ 1839277 w 2610821"/>
              <a:gd name="connsiteY69" fmla="*/ 105664 h 1525902"/>
              <a:gd name="connsiteX70" fmla="*/ 1771183 w 2610821"/>
              <a:gd name="connsiteY70" fmla="*/ 86208 h 1525902"/>
              <a:gd name="connsiteX71" fmla="*/ 1693362 w 2610821"/>
              <a:gd name="connsiteY71" fmla="*/ 66753 h 1525902"/>
              <a:gd name="connsiteX72" fmla="*/ 1566902 w 2610821"/>
              <a:gd name="connsiteY72" fmla="*/ 37570 h 1525902"/>
              <a:gd name="connsiteX73" fmla="*/ 1498809 w 2610821"/>
              <a:gd name="connsiteY73" fmla="*/ 47298 h 1525902"/>
              <a:gd name="connsiteX74" fmla="*/ 1450170 w 2610821"/>
              <a:gd name="connsiteY74" fmla="*/ 105664 h 1525902"/>
              <a:gd name="connsiteX75" fmla="*/ 1372349 w 2610821"/>
              <a:gd name="connsiteY75" fmla="*/ 105664 h 1525902"/>
              <a:gd name="connsiteX76" fmla="*/ 1450170 w 2610821"/>
              <a:gd name="connsiteY76" fmla="*/ 144574 h 15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10821" h="1525902">
                <a:moveTo>
                  <a:pt x="1450170" y="144574"/>
                </a:moveTo>
                <a:lnTo>
                  <a:pt x="1450170" y="144574"/>
                </a:lnTo>
                <a:cubicBezTo>
                  <a:pt x="1430715" y="121876"/>
                  <a:pt x="1413924" y="96590"/>
                  <a:pt x="1391804" y="76481"/>
                </a:cubicBezTo>
                <a:cubicBezTo>
                  <a:pt x="1354989" y="43013"/>
                  <a:pt x="1331838" y="44290"/>
                  <a:pt x="1284800" y="37570"/>
                </a:cubicBezTo>
                <a:cubicBezTo>
                  <a:pt x="1258921" y="33873"/>
                  <a:pt x="1232919" y="31085"/>
                  <a:pt x="1206979" y="27842"/>
                </a:cubicBezTo>
                <a:cubicBezTo>
                  <a:pt x="1031881" y="31085"/>
                  <a:pt x="856602" y="28968"/>
                  <a:pt x="681685" y="37570"/>
                </a:cubicBezTo>
                <a:cubicBezTo>
                  <a:pt x="633818" y="39924"/>
                  <a:pt x="596797" y="67732"/>
                  <a:pt x="555226" y="86208"/>
                </a:cubicBezTo>
                <a:cubicBezTo>
                  <a:pt x="545856" y="90373"/>
                  <a:pt x="535006" y="90956"/>
                  <a:pt x="526043" y="95936"/>
                </a:cubicBezTo>
                <a:cubicBezTo>
                  <a:pt x="505603" y="107292"/>
                  <a:pt x="467677" y="134847"/>
                  <a:pt x="467677" y="134847"/>
                </a:cubicBezTo>
                <a:cubicBezTo>
                  <a:pt x="464434" y="144575"/>
                  <a:pt x="457504" y="153786"/>
                  <a:pt x="457949" y="164030"/>
                </a:cubicBezTo>
                <a:cubicBezTo>
                  <a:pt x="460780" y="229143"/>
                  <a:pt x="465745" y="294460"/>
                  <a:pt x="477404" y="358583"/>
                </a:cubicBezTo>
                <a:cubicBezTo>
                  <a:pt x="479045" y="367606"/>
                  <a:pt x="489814" y="372167"/>
                  <a:pt x="496860" y="378038"/>
                </a:cubicBezTo>
                <a:cubicBezTo>
                  <a:pt x="528760" y="404621"/>
                  <a:pt x="554742" y="442727"/>
                  <a:pt x="594136" y="455859"/>
                </a:cubicBezTo>
                <a:cubicBezTo>
                  <a:pt x="603864" y="459102"/>
                  <a:pt x="614148" y="461001"/>
                  <a:pt x="623319" y="465587"/>
                </a:cubicBezTo>
                <a:cubicBezTo>
                  <a:pt x="633776" y="470815"/>
                  <a:pt x="643149" y="478027"/>
                  <a:pt x="652502" y="485042"/>
                </a:cubicBezTo>
                <a:cubicBezTo>
                  <a:pt x="736755" y="548232"/>
                  <a:pt x="716522" y="529608"/>
                  <a:pt x="759507" y="572591"/>
                </a:cubicBezTo>
                <a:cubicBezTo>
                  <a:pt x="762749" y="582319"/>
                  <a:pt x="763546" y="593242"/>
                  <a:pt x="769234" y="601774"/>
                </a:cubicBezTo>
                <a:cubicBezTo>
                  <a:pt x="776865" y="613221"/>
                  <a:pt x="803526" y="618184"/>
                  <a:pt x="798417" y="630957"/>
                </a:cubicBezTo>
                <a:cubicBezTo>
                  <a:pt x="791932" y="647170"/>
                  <a:pt x="767212" y="649407"/>
                  <a:pt x="749779" y="650413"/>
                </a:cubicBezTo>
                <a:cubicBezTo>
                  <a:pt x="597598" y="659193"/>
                  <a:pt x="444979" y="656898"/>
                  <a:pt x="292579" y="660140"/>
                </a:cubicBezTo>
                <a:cubicBezTo>
                  <a:pt x="269881" y="663383"/>
                  <a:pt x="246968" y="665371"/>
                  <a:pt x="224485" y="669868"/>
                </a:cubicBezTo>
                <a:cubicBezTo>
                  <a:pt x="174310" y="679903"/>
                  <a:pt x="142374" y="688310"/>
                  <a:pt x="98026" y="708778"/>
                </a:cubicBezTo>
                <a:cubicBezTo>
                  <a:pt x="71693" y="720932"/>
                  <a:pt x="20204" y="747689"/>
                  <a:pt x="20204" y="747689"/>
                </a:cubicBezTo>
                <a:cubicBezTo>
                  <a:pt x="13719" y="757417"/>
                  <a:pt x="2402" y="765298"/>
                  <a:pt x="749" y="776872"/>
                </a:cubicBezTo>
                <a:cubicBezTo>
                  <a:pt x="-4627" y="814510"/>
                  <a:pt x="19999" y="821372"/>
                  <a:pt x="39660" y="844966"/>
                </a:cubicBezTo>
                <a:cubicBezTo>
                  <a:pt x="47144" y="853947"/>
                  <a:pt x="52320" y="864636"/>
                  <a:pt x="59115" y="874149"/>
                </a:cubicBezTo>
                <a:cubicBezTo>
                  <a:pt x="68538" y="887342"/>
                  <a:pt x="78875" y="899866"/>
                  <a:pt x="88298" y="913059"/>
                </a:cubicBezTo>
                <a:cubicBezTo>
                  <a:pt x="95093" y="922572"/>
                  <a:pt x="99932" y="933552"/>
                  <a:pt x="107753" y="942242"/>
                </a:cubicBezTo>
                <a:cubicBezTo>
                  <a:pt x="129227" y="966102"/>
                  <a:pt x="150781" y="990283"/>
                  <a:pt x="175847" y="1010336"/>
                </a:cubicBezTo>
                <a:cubicBezTo>
                  <a:pt x="256625" y="1074958"/>
                  <a:pt x="267662" y="1089949"/>
                  <a:pt x="350945" y="1136796"/>
                </a:cubicBezTo>
                <a:cubicBezTo>
                  <a:pt x="376222" y="1151015"/>
                  <a:pt x="403488" y="1161487"/>
                  <a:pt x="428766" y="1175706"/>
                </a:cubicBezTo>
                <a:cubicBezTo>
                  <a:pt x="455428" y="1190703"/>
                  <a:pt x="478673" y="1211831"/>
                  <a:pt x="506587" y="1224344"/>
                </a:cubicBezTo>
                <a:cubicBezTo>
                  <a:pt x="573079" y="1254151"/>
                  <a:pt x="642737" y="1276323"/>
                  <a:pt x="710868" y="1302166"/>
                </a:cubicBezTo>
                <a:cubicBezTo>
                  <a:pt x="768978" y="1324208"/>
                  <a:pt x="934105" y="1386417"/>
                  <a:pt x="963787" y="1389715"/>
                </a:cubicBezTo>
                <a:lnTo>
                  <a:pt x="1051336" y="1399442"/>
                </a:lnTo>
                <a:cubicBezTo>
                  <a:pt x="1080519" y="1405927"/>
                  <a:pt x="1109445" y="1413703"/>
                  <a:pt x="1138885" y="1418898"/>
                </a:cubicBezTo>
                <a:cubicBezTo>
                  <a:pt x="1164630" y="1423441"/>
                  <a:pt x="1190794" y="1425170"/>
                  <a:pt x="1216707" y="1428625"/>
                </a:cubicBezTo>
                <a:lnTo>
                  <a:pt x="1284800" y="1438353"/>
                </a:lnTo>
                <a:cubicBezTo>
                  <a:pt x="1401464" y="1456302"/>
                  <a:pt x="1288627" y="1439600"/>
                  <a:pt x="1391804" y="1457808"/>
                </a:cubicBezTo>
                <a:cubicBezTo>
                  <a:pt x="1430651" y="1464663"/>
                  <a:pt x="1470266" y="1467697"/>
                  <a:pt x="1508536" y="1477264"/>
                </a:cubicBezTo>
                <a:cubicBezTo>
                  <a:pt x="1521506" y="1480506"/>
                  <a:pt x="1534641" y="1483149"/>
                  <a:pt x="1547447" y="1486991"/>
                </a:cubicBezTo>
                <a:cubicBezTo>
                  <a:pt x="1567090" y="1492884"/>
                  <a:pt x="1585703" y="1502425"/>
                  <a:pt x="1605813" y="1506447"/>
                </a:cubicBezTo>
                <a:cubicBezTo>
                  <a:pt x="1680086" y="1521301"/>
                  <a:pt x="1638045" y="1514123"/>
                  <a:pt x="1732273" y="1525902"/>
                </a:cubicBezTo>
                <a:cubicBezTo>
                  <a:pt x="1849005" y="1522659"/>
                  <a:pt x="1965988" y="1524494"/>
                  <a:pt x="2082468" y="1516174"/>
                </a:cubicBezTo>
                <a:cubicBezTo>
                  <a:pt x="2102924" y="1514713"/>
                  <a:pt x="2121984" y="1504797"/>
                  <a:pt x="2140834" y="1496719"/>
                </a:cubicBezTo>
                <a:cubicBezTo>
                  <a:pt x="2167492" y="1485294"/>
                  <a:pt x="2218656" y="1457808"/>
                  <a:pt x="2218656" y="1457808"/>
                </a:cubicBezTo>
                <a:cubicBezTo>
                  <a:pt x="2225141" y="1448080"/>
                  <a:pt x="2233506" y="1439371"/>
                  <a:pt x="2238111" y="1428625"/>
                </a:cubicBezTo>
                <a:cubicBezTo>
                  <a:pt x="2243377" y="1416337"/>
                  <a:pt x="2247232" y="1403070"/>
                  <a:pt x="2247839" y="1389715"/>
                </a:cubicBezTo>
                <a:cubicBezTo>
                  <a:pt x="2253730" y="1260106"/>
                  <a:pt x="2248536" y="1130036"/>
                  <a:pt x="2257566" y="1000608"/>
                </a:cubicBezTo>
                <a:cubicBezTo>
                  <a:pt x="2258380" y="988945"/>
                  <a:pt x="2267294" y="977910"/>
                  <a:pt x="2277022" y="971425"/>
                </a:cubicBezTo>
                <a:cubicBezTo>
                  <a:pt x="2288146" y="964009"/>
                  <a:pt x="2302881" y="964598"/>
                  <a:pt x="2315932" y="961698"/>
                </a:cubicBezTo>
                <a:cubicBezTo>
                  <a:pt x="2332072" y="958111"/>
                  <a:pt x="2348530" y="955980"/>
                  <a:pt x="2364570" y="951970"/>
                </a:cubicBezTo>
                <a:cubicBezTo>
                  <a:pt x="2374518" y="949483"/>
                  <a:pt x="2383805" y="944729"/>
                  <a:pt x="2393753" y="942242"/>
                </a:cubicBezTo>
                <a:cubicBezTo>
                  <a:pt x="2422755" y="934991"/>
                  <a:pt x="2452119" y="929272"/>
                  <a:pt x="2481302" y="922787"/>
                </a:cubicBezTo>
                <a:cubicBezTo>
                  <a:pt x="2549396" y="877391"/>
                  <a:pt x="2526697" y="903331"/>
                  <a:pt x="2559124" y="854693"/>
                </a:cubicBezTo>
                <a:cubicBezTo>
                  <a:pt x="2562366" y="828753"/>
                  <a:pt x="2562511" y="802234"/>
                  <a:pt x="2568851" y="776872"/>
                </a:cubicBezTo>
                <a:cubicBezTo>
                  <a:pt x="2572368" y="762804"/>
                  <a:pt x="2582595" y="751290"/>
                  <a:pt x="2588307" y="737961"/>
                </a:cubicBezTo>
                <a:cubicBezTo>
                  <a:pt x="2592346" y="728536"/>
                  <a:pt x="2594792" y="718506"/>
                  <a:pt x="2598034" y="708778"/>
                </a:cubicBezTo>
                <a:cubicBezTo>
                  <a:pt x="2611861" y="598169"/>
                  <a:pt x="2624601" y="550411"/>
                  <a:pt x="2578579" y="416949"/>
                </a:cubicBezTo>
                <a:cubicBezTo>
                  <a:pt x="2568115" y="386603"/>
                  <a:pt x="2533183" y="371553"/>
                  <a:pt x="2510485" y="348855"/>
                </a:cubicBezTo>
                <a:cubicBezTo>
                  <a:pt x="2494272" y="332642"/>
                  <a:pt x="2481508" y="312014"/>
                  <a:pt x="2461847" y="300217"/>
                </a:cubicBezTo>
                <a:cubicBezTo>
                  <a:pt x="2445634" y="290489"/>
                  <a:pt x="2428698" y="281877"/>
                  <a:pt x="2413209" y="271034"/>
                </a:cubicBezTo>
                <a:cubicBezTo>
                  <a:pt x="2373620" y="243322"/>
                  <a:pt x="2366137" y="233690"/>
                  <a:pt x="2335387" y="202940"/>
                </a:cubicBezTo>
                <a:cubicBezTo>
                  <a:pt x="2338630" y="170515"/>
                  <a:pt x="2337211" y="137278"/>
                  <a:pt x="2345115" y="105664"/>
                </a:cubicBezTo>
                <a:cubicBezTo>
                  <a:pt x="2347339" y="96766"/>
                  <a:pt x="2357524" y="92079"/>
                  <a:pt x="2364570" y="86208"/>
                </a:cubicBezTo>
                <a:cubicBezTo>
                  <a:pt x="2403831" y="53490"/>
                  <a:pt x="2393067" y="60496"/>
                  <a:pt x="2432664" y="47298"/>
                </a:cubicBezTo>
                <a:cubicBezTo>
                  <a:pt x="2348237" y="-37133"/>
                  <a:pt x="2403021" y="7586"/>
                  <a:pt x="2131107" y="57025"/>
                </a:cubicBezTo>
                <a:cubicBezTo>
                  <a:pt x="2115156" y="59925"/>
                  <a:pt x="2105944" y="77615"/>
                  <a:pt x="2092196" y="86208"/>
                </a:cubicBezTo>
                <a:cubicBezTo>
                  <a:pt x="2064717" y="103382"/>
                  <a:pt x="2052474" y="105934"/>
                  <a:pt x="2024102" y="115391"/>
                </a:cubicBezTo>
                <a:cubicBezTo>
                  <a:pt x="1962494" y="112149"/>
                  <a:pt x="1900564" y="112736"/>
                  <a:pt x="1839277" y="105664"/>
                </a:cubicBezTo>
                <a:cubicBezTo>
                  <a:pt x="1815826" y="102958"/>
                  <a:pt x="1793992" y="92291"/>
                  <a:pt x="1771183" y="86208"/>
                </a:cubicBezTo>
                <a:cubicBezTo>
                  <a:pt x="1745347" y="79318"/>
                  <a:pt x="1719302" y="73238"/>
                  <a:pt x="1693362" y="66753"/>
                </a:cubicBezTo>
                <a:cubicBezTo>
                  <a:pt x="1599501" y="43288"/>
                  <a:pt x="1641760" y="52542"/>
                  <a:pt x="1566902" y="37570"/>
                </a:cubicBezTo>
                <a:cubicBezTo>
                  <a:pt x="1544204" y="40813"/>
                  <a:pt x="1519761" y="37986"/>
                  <a:pt x="1498809" y="47298"/>
                </a:cubicBezTo>
                <a:cubicBezTo>
                  <a:pt x="1440020" y="73427"/>
                  <a:pt x="1524923" y="85277"/>
                  <a:pt x="1450170" y="105664"/>
                </a:cubicBezTo>
                <a:cubicBezTo>
                  <a:pt x="1425144" y="112489"/>
                  <a:pt x="1398289" y="105664"/>
                  <a:pt x="1372349" y="105664"/>
                </a:cubicBezTo>
                <a:lnTo>
                  <a:pt x="1450170" y="14457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Shape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8471333" y="2732801"/>
            <a:ext cx="1829073" cy="982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Rectangle</a:t>
            </a:r>
          </a:p>
        </p:txBody>
      </p:sp>
      <p:cxnSp>
        <p:nvCxnSpPr>
          <p:cNvPr id="7" name="Straight Arrow Connector 6"/>
          <p:cNvCxnSpPr>
            <a:stCxn id="5" idx="38"/>
            <a:endCxn id="6" idx="0"/>
          </p:cNvCxnSpPr>
          <p:nvPr/>
        </p:nvCxnSpPr>
        <p:spPr bwMode="auto">
          <a:xfrm>
            <a:off x="9380824" y="2219808"/>
            <a:ext cx="5046" cy="5129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>
            <a:stCxn id="6" idx="2"/>
            <a:endCxn id="9" idx="0"/>
          </p:cNvCxnSpPr>
          <p:nvPr/>
        </p:nvCxnSpPr>
        <p:spPr bwMode="auto">
          <a:xfrm flipH="1">
            <a:off x="9380824" y="3715789"/>
            <a:ext cx="5046" cy="671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8784918" y="4386890"/>
            <a:ext cx="1191811" cy="11916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Square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0599841" y="5485279"/>
            <a:ext cx="1149445" cy="11473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latin typeface="Times" pitchFamily="-64" charset="0"/>
                <a:ea typeface="Osaka" pitchFamily="-64" charset="-128"/>
              </a:rPr>
              <a:t>Circle</a:t>
            </a:r>
            <a:endParaRPr lang="en-US" sz="12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2"/>
          </p:cNvCxnSpPr>
          <p:nvPr/>
        </p:nvCxnSpPr>
        <p:spPr bwMode="auto">
          <a:xfrm>
            <a:off x="9380824" y="5578523"/>
            <a:ext cx="1219017" cy="480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659851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Inherit separately from the Shape base class</a:t>
            </a:r>
          </a:p>
          <a:p>
            <a:pPr lvl="1"/>
            <a:r>
              <a:rPr lang="en-US" sz="2000" dirty="0"/>
              <a:t>Seems logical, to most people a circle is not a specialized form of rectangle…</a:t>
            </a:r>
          </a:p>
          <a:p>
            <a:r>
              <a:rPr lang="en-US" sz="2400" dirty="0"/>
              <a:t>Add a member </a:t>
            </a:r>
            <a:r>
              <a:rPr lang="en-US" sz="2400" dirty="0" err="1"/>
              <a:t>m_radius</a:t>
            </a:r>
            <a:r>
              <a:rPr lang="en-US" sz="2400" dirty="0"/>
              <a:t> to store the radius.</a:t>
            </a:r>
          </a:p>
          <a:p>
            <a:r>
              <a:rPr lang="en-US" sz="2400" dirty="0"/>
              <a:t>Implement the Area() method</a:t>
            </a:r>
          </a:p>
          <a:p>
            <a:r>
              <a:rPr lang="en-US" sz="2400" dirty="0"/>
              <a:t>Makes more sense!</a:t>
            </a:r>
          </a:p>
          <a:p>
            <a:r>
              <a:rPr lang="en-US" sz="2400" dirty="0"/>
              <a:t>Easy to extend to add an Oval class, etc.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7989020" y="762000"/>
            <a:ext cx="2610821" cy="1525902"/>
          </a:xfrm>
          <a:custGeom>
            <a:avLst/>
            <a:gdLst>
              <a:gd name="connsiteX0" fmla="*/ 1450170 w 2610821"/>
              <a:gd name="connsiteY0" fmla="*/ 144574 h 1525902"/>
              <a:gd name="connsiteX1" fmla="*/ 1450170 w 2610821"/>
              <a:gd name="connsiteY1" fmla="*/ 144574 h 1525902"/>
              <a:gd name="connsiteX2" fmla="*/ 1391804 w 2610821"/>
              <a:gd name="connsiteY2" fmla="*/ 76481 h 1525902"/>
              <a:gd name="connsiteX3" fmla="*/ 1284800 w 2610821"/>
              <a:gd name="connsiteY3" fmla="*/ 37570 h 1525902"/>
              <a:gd name="connsiteX4" fmla="*/ 1206979 w 2610821"/>
              <a:gd name="connsiteY4" fmla="*/ 27842 h 1525902"/>
              <a:gd name="connsiteX5" fmla="*/ 681685 w 2610821"/>
              <a:gd name="connsiteY5" fmla="*/ 37570 h 1525902"/>
              <a:gd name="connsiteX6" fmla="*/ 555226 w 2610821"/>
              <a:gd name="connsiteY6" fmla="*/ 86208 h 1525902"/>
              <a:gd name="connsiteX7" fmla="*/ 526043 w 2610821"/>
              <a:gd name="connsiteY7" fmla="*/ 95936 h 1525902"/>
              <a:gd name="connsiteX8" fmla="*/ 467677 w 2610821"/>
              <a:gd name="connsiteY8" fmla="*/ 134847 h 1525902"/>
              <a:gd name="connsiteX9" fmla="*/ 457949 w 2610821"/>
              <a:gd name="connsiteY9" fmla="*/ 164030 h 1525902"/>
              <a:gd name="connsiteX10" fmla="*/ 477404 w 2610821"/>
              <a:gd name="connsiteY10" fmla="*/ 358583 h 1525902"/>
              <a:gd name="connsiteX11" fmla="*/ 496860 w 2610821"/>
              <a:gd name="connsiteY11" fmla="*/ 378038 h 1525902"/>
              <a:gd name="connsiteX12" fmla="*/ 594136 w 2610821"/>
              <a:gd name="connsiteY12" fmla="*/ 455859 h 1525902"/>
              <a:gd name="connsiteX13" fmla="*/ 623319 w 2610821"/>
              <a:gd name="connsiteY13" fmla="*/ 465587 h 1525902"/>
              <a:gd name="connsiteX14" fmla="*/ 652502 w 2610821"/>
              <a:gd name="connsiteY14" fmla="*/ 485042 h 1525902"/>
              <a:gd name="connsiteX15" fmla="*/ 759507 w 2610821"/>
              <a:gd name="connsiteY15" fmla="*/ 572591 h 1525902"/>
              <a:gd name="connsiteX16" fmla="*/ 769234 w 2610821"/>
              <a:gd name="connsiteY16" fmla="*/ 601774 h 1525902"/>
              <a:gd name="connsiteX17" fmla="*/ 798417 w 2610821"/>
              <a:gd name="connsiteY17" fmla="*/ 630957 h 1525902"/>
              <a:gd name="connsiteX18" fmla="*/ 749779 w 2610821"/>
              <a:gd name="connsiteY18" fmla="*/ 650413 h 1525902"/>
              <a:gd name="connsiteX19" fmla="*/ 292579 w 2610821"/>
              <a:gd name="connsiteY19" fmla="*/ 660140 h 1525902"/>
              <a:gd name="connsiteX20" fmla="*/ 224485 w 2610821"/>
              <a:gd name="connsiteY20" fmla="*/ 669868 h 1525902"/>
              <a:gd name="connsiteX21" fmla="*/ 98026 w 2610821"/>
              <a:gd name="connsiteY21" fmla="*/ 708778 h 1525902"/>
              <a:gd name="connsiteX22" fmla="*/ 20204 w 2610821"/>
              <a:gd name="connsiteY22" fmla="*/ 747689 h 1525902"/>
              <a:gd name="connsiteX23" fmla="*/ 749 w 2610821"/>
              <a:gd name="connsiteY23" fmla="*/ 776872 h 1525902"/>
              <a:gd name="connsiteX24" fmla="*/ 39660 w 2610821"/>
              <a:gd name="connsiteY24" fmla="*/ 844966 h 1525902"/>
              <a:gd name="connsiteX25" fmla="*/ 59115 w 2610821"/>
              <a:gd name="connsiteY25" fmla="*/ 874149 h 1525902"/>
              <a:gd name="connsiteX26" fmla="*/ 88298 w 2610821"/>
              <a:gd name="connsiteY26" fmla="*/ 913059 h 1525902"/>
              <a:gd name="connsiteX27" fmla="*/ 107753 w 2610821"/>
              <a:gd name="connsiteY27" fmla="*/ 942242 h 1525902"/>
              <a:gd name="connsiteX28" fmla="*/ 175847 w 2610821"/>
              <a:gd name="connsiteY28" fmla="*/ 1010336 h 1525902"/>
              <a:gd name="connsiteX29" fmla="*/ 350945 w 2610821"/>
              <a:gd name="connsiteY29" fmla="*/ 1136796 h 1525902"/>
              <a:gd name="connsiteX30" fmla="*/ 428766 w 2610821"/>
              <a:gd name="connsiteY30" fmla="*/ 1175706 h 1525902"/>
              <a:gd name="connsiteX31" fmla="*/ 506587 w 2610821"/>
              <a:gd name="connsiteY31" fmla="*/ 1224344 h 1525902"/>
              <a:gd name="connsiteX32" fmla="*/ 710868 w 2610821"/>
              <a:gd name="connsiteY32" fmla="*/ 1302166 h 1525902"/>
              <a:gd name="connsiteX33" fmla="*/ 963787 w 2610821"/>
              <a:gd name="connsiteY33" fmla="*/ 1389715 h 1525902"/>
              <a:gd name="connsiteX34" fmla="*/ 1051336 w 2610821"/>
              <a:gd name="connsiteY34" fmla="*/ 1399442 h 1525902"/>
              <a:gd name="connsiteX35" fmla="*/ 1138885 w 2610821"/>
              <a:gd name="connsiteY35" fmla="*/ 1418898 h 1525902"/>
              <a:gd name="connsiteX36" fmla="*/ 1216707 w 2610821"/>
              <a:gd name="connsiteY36" fmla="*/ 1428625 h 1525902"/>
              <a:gd name="connsiteX37" fmla="*/ 1284800 w 2610821"/>
              <a:gd name="connsiteY37" fmla="*/ 1438353 h 1525902"/>
              <a:gd name="connsiteX38" fmla="*/ 1391804 w 2610821"/>
              <a:gd name="connsiteY38" fmla="*/ 1457808 h 1525902"/>
              <a:gd name="connsiteX39" fmla="*/ 1508536 w 2610821"/>
              <a:gd name="connsiteY39" fmla="*/ 1477264 h 1525902"/>
              <a:gd name="connsiteX40" fmla="*/ 1547447 w 2610821"/>
              <a:gd name="connsiteY40" fmla="*/ 1486991 h 1525902"/>
              <a:gd name="connsiteX41" fmla="*/ 1605813 w 2610821"/>
              <a:gd name="connsiteY41" fmla="*/ 1506447 h 1525902"/>
              <a:gd name="connsiteX42" fmla="*/ 1732273 w 2610821"/>
              <a:gd name="connsiteY42" fmla="*/ 1525902 h 1525902"/>
              <a:gd name="connsiteX43" fmla="*/ 2082468 w 2610821"/>
              <a:gd name="connsiteY43" fmla="*/ 1516174 h 1525902"/>
              <a:gd name="connsiteX44" fmla="*/ 2140834 w 2610821"/>
              <a:gd name="connsiteY44" fmla="*/ 1496719 h 1525902"/>
              <a:gd name="connsiteX45" fmla="*/ 2218656 w 2610821"/>
              <a:gd name="connsiteY45" fmla="*/ 1457808 h 1525902"/>
              <a:gd name="connsiteX46" fmla="*/ 2238111 w 2610821"/>
              <a:gd name="connsiteY46" fmla="*/ 1428625 h 1525902"/>
              <a:gd name="connsiteX47" fmla="*/ 2247839 w 2610821"/>
              <a:gd name="connsiteY47" fmla="*/ 1389715 h 1525902"/>
              <a:gd name="connsiteX48" fmla="*/ 2257566 w 2610821"/>
              <a:gd name="connsiteY48" fmla="*/ 1000608 h 1525902"/>
              <a:gd name="connsiteX49" fmla="*/ 2277022 w 2610821"/>
              <a:gd name="connsiteY49" fmla="*/ 971425 h 1525902"/>
              <a:gd name="connsiteX50" fmla="*/ 2315932 w 2610821"/>
              <a:gd name="connsiteY50" fmla="*/ 961698 h 1525902"/>
              <a:gd name="connsiteX51" fmla="*/ 2364570 w 2610821"/>
              <a:gd name="connsiteY51" fmla="*/ 951970 h 1525902"/>
              <a:gd name="connsiteX52" fmla="*/ 2393753 w 2610821"/>
              <a:gd name="connsiteY52" fmla="*/ 942242 h 1525902"/>
              <a:gd name="connsiteX53" fmla="*/ 2481302 w 2610821"/>
              <a:gd name="connsiteY53" fmla="*/ 922787 h 1525902"/>
              <a:gd name="connsiteX54" fmla="*/ 2559124 w 2610821"/>
              <a:gd name="connsiteY54" fmla="*/ 854693 h 1525902"/>
              <a:gd name="connsiteX55" fmla="*/ 2568851 w 2610821"/>
              <a:gd name="connsiteY55" fmla="*/ 776872 h 1525902"/>
              <a:gd name="connsiteX56" fmla="*/ 2588307 w 2610821"/>
              <a:gd name="connsiteY56" fmla="*/ 737961 h 1525902"/>
              <a:gd name="connsiteX57" fmla="*/ 2598034 w 2610821"/>
              <a:gd name="connsiteY57" fmla="*/ 708778 h 1525902"/>
              <a:gd name="connsiteX58" fmla="*/ 2578579 w 2610821"/>
              <a:gd name="connsiteY58" fmla="*/ 416949 h 1525902"/>
              <a:gd name="connsiteX59" fmla="*/ 2510485 w 2610821"/>
              <a:gd name="connsiteY59" fmla="*/ 348855 h 1525902"/>
              <a:gd name="connsiteX60" fmla="*/ 2461847 w 2610821"/>
              <a:gd name="connsiteY60" fmla="*/ 300217 h 1525902"/>
              <a:gd name="connsiteX61" fmla="*/ 2413209 w 2610821"/>
              <a:gd name="connsiteY61" fmla="*/ 271034 h 1525902"/>
              <a:gd name="connsiteX62" fmla="*/ 2335387 w 2610821"/>
              <a:gd name="connsiteY62" fmla="*/ 202940 h 1525902"/>
              <a:gd name="connsiteX63" fmla="*/ 2345115 w 2610821"/>
              <a:gd name="connsiteY63" fmla="*/ 105664 h 1525902"/>
              <a:gd name="connsiteX64" fmla="*/ 2364570 w 2610821"/>
              <a:gd name="connsiteY64" fmla="*/ 86208 h 1525902"/>
              <a:gd name="connsiteX65" fmla="*/ 2432664 w 2610821"/>
              <a:gd name="connsiteY65" fmla="*/ 47298 h 1525902"/>
              <a:gd name="connsiteX66" fmla="*/ 2131107 w 2610821"/>
              <a:gd name="connsiteY66" fmla="*/ 57025 h 1525902"/>
              <a:gd name="connsiteX67" fmla="*/ 2092196 w 2610821"/>
              <a:gd name="connsiteY67" fmla="*/ 86208 h 1525902"/>
              <a:gd name="connsiteX68" fmla="*/ 2024102 w 2610821"/>
              <a:gd name="connsiteY68" fmla="*/ 115391 h 1525902"/>
              <a:gd name="connsiteX69" fmla="*/ 1839277 w 2610821"/>
              <a:gd name="connsiteY69" fmla="*/ 105664 h 1525902"/>
              <a:gd name="connsiteX70" fmla="*/ 1771183 w 2610821"/>
              <a:gd name="connsiteY70" fmla="*/ 86208 h 1525902"/>
              <a:gd name="connsiteX71" fmla="*/ 1693362 w 2610821"/>
              <a:gd name="connsiteY71" fmla="*/ 66753 h 1525902"/>
              <a:gd name="connsiteX72" fmla="*/ 1566902 w 2610821"/>
              <a:gd name="connsiteY72" fmla="*/ 37570 h 1525902"/>
              <a:gd name="connsiteX73" fmla="*/ 1498809 w 2610821"/>
              <a:gd name="connsiteY73" fmla="*/ 47298 h 1525902"/>
              <a:gd name="connsiteX74" fmla="*/ 1450170 w 2610821"/>
              <a:gd name="connsiteY74" fmla="*/ 105664 h 1525902"/>
              <a:gd name="connsiteX75" fmla="*/ 1372349 w 2610821"/>
              <a:gd name="connsiteY75" fmla="*/ 105664 h 1525902"/>
              <a:gd name="connsiteX76" fmla="*/ 1450170 w 2610821"/>
              <a:gd name="connsiteY76" fmla="*/ 144574 h 15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10821" h="1525902">
                <a:moveTo>
                  <a:pt x="1450170" y="144574"/>
                </a:moveTo>
                <a:lnTo>
                  <a:pt x="1450170" y="144574"/>
                </a:lnTo>
                <a:cubicBezTo>
                  <a:pt x="1430715" y="121876"/>
                  <a:pt x="1413924" y="96590"/>
                  <a:pt x="1391804" y="76481"/>
                </a:cubicBezTo>
                <a:cubicBezTo>
                  <a:pt x="1354989" y="43013"/>
                  <a:pt x="1331838" y="44290"/>
                  <a:pt x="1284800" y="37570"/>
                </a:cubicBezTo>
                <a:cubicBezTo>
                  <a:pt x="1258921" y="33873"/>
                  <a:pt x="1232919" y="31085"/>
                  <a:pt x="1206979" y="27842"/>
                </a:cubicBezTo>
                <a:cubicBezTo>
                  <a:pt x="1031881" y="31085"/>
                  <a:pt x="856602" y="28968"/>
                  <a:pt x="681685" y="37570"/>
                </a:cubicBezTo>
                <a:cubicBezTo>
                  <a:pt x="633818" y="39924"/>
                  <a:pt x="596797" y="67732"/>
                  <a:pt x="555226" y="86208"/>
                </a:cubicBezTo>
                <a:cubicBezTo>
                  <a:pt x="545856" y="90373"/>
                  <a:pt x="535006" y="90956"/>
                  <a:pt x="526043" y="95936"/>
                </a:cubicBezTo>
                <a:cubicBezTo>
                  <a:pt x="505603" y="107292"/>
                  <a:pt x="467677" y="134847"/>
                  <a:pt x="467677" y="134847"/>
                </a:cubicBezTo>
                <a:cubicBezTo>
                  <a:pt x="464434" y="144575"/>
                  <a:pt x="457504" y="153786"/>
                  <a:pt x="457949" y="164030"/>
                </a:cubicBezTo>
                <a:cubicBezTo>
                  <a:pt x="460780" y="229143"/>
                  <a:pt x="465745" y="294460"/>
                  <a:pt x="477404" y="358583"/>
                </a:cubicBezTo>
                <a:cubicBezTo>
                  <a:pt x="479045" y="367606"/>
                  <a:pt x="489814" y="372167"/>
                  <a:pt x="496860" y="378038"/>
                </a:cubicBezTo>
                <a:cubicBezTo>
                  <a:pt x="528760" y="404621"/>
                  <a:pt x="554742" y="442727"/>
                  <a:pt x="594136" y="455859"/>
                </a:cubicBezTo>
                <a:cubicBezTo>
                  <a:pt x="603864" y="459102"/>
                  <a:pt x="614148" y="461001"/>
                  <a:pt x="623319" y="465587"/>
                </a:cubicBezTo>
                <a:cubicBezTo>
                  <a:pt x="633776" y="470815"/>
                  <a:pt x="643149" y="478027"/>
                  <a:pt x="652502" y="485042"/>
                </a:cubicBezTo>
                <a:cubicBezTo>
                  <a:pt x="736755" y="548232"/>
                  <a:pt x="716522" y="529608"/>
                  <a:pt x="759507" y="572591"/>
                </a:cubicBezTo>
                <a:cubicBezTo>
                  <a:pt x="762749" y="582319"/>
                  <a:pt x="763546" y="593242"/>
                  <a:pt x="769234" y="601774"/>
                </a:cubicBezTo>
                <a:cubicBezTo>
                  <a:pt x="776865" y="613221"/>
                  <a:pt x="803526" y="618184"/>
                  <a:pt x="798417" y="630957"/>
                </a:cubicBezTo>
                <a:cubicBezTo>
                  <a:pt x="791932" y="647170"/>
                  <a:pt x="767212" y="649407"/>
                  <a:pt x="749779" y="650413"/>
                </a:cubicBezTo>
                <a:cubicBezTo>
                  <a:pt x="597598" y="659193"/>
                  <a:pt x="444979" y="656898"/>
                  <a:pt x="292579" y="660140"/>
                </a:cubicBezTo>
                <a:cubicBezTo>
                  <a:pt x="269881" y="663383"/>
                  <a:pt x="246968" y="665371"/>
                  <a:pt x="224485" y="669868"/>
                </a:cubicBezTo>
                <a:cubicBezTo>
                  <a:pt x="174310" y="679903"/>
                  <a:pt x="142374" y="688310"/>
                  <a:pt x="98026" y="708778"/>
                </a:cubicBezTo>
                <a:cubicBezTo>
                  <a:pt x="71693" y="720932"/>
                  <a:pt x="20204" y="747689"/>
                  <a:pt x="20204" y="747689"/>
                </a:cubicBezTo>
                <a:cubicBezTo>
                  <a:pt x="13719" y="757417"/>
                  <a:pt x="2402" y="765298"/>
                  <a:pt x="749" y="776872"/>
                </a:cubicBezTo>
                <a:cubicBezTo>
                  <a:pt x="-4627" y="814510"/>
                  <a:pt x="19999" y="821372"/>
                  <a:pt x="39660" y="844966"/>
                </a:cubicBezTo>
                <a:cubicBezTo>
                  <a:pt x="47144" y="853947"/>
                  <a:pt x="52320" y="864636"/>
                  <a:pt x="59115" y="874149"/>
                </a:cubicBezTo>
                <a:cubicBezTo>
                  <a:pt x="68538" y="887342"/>
                  <a:pt x="78875" y="899866"/>
                  <a:pt x="88298" y="913059"/>
                </a:cubicBezTo>
                <a:cubicBezTo>
                  <a:pt x="95093" y="922572"/>
                  <a:pt x="99932" y="933552"/>
                  <a:pt x="107753" y="942242"/>
                </a:cubicBezTo>
                <a:cubicBezTo>
                  <a:pt x="129227" y="966102"/>
                  <a:pt x="150781" y="990283"/>
                  <a:pt x="175847" y="1010336"/>
                </a:cubicBezTo>
                <a:cubicBezTo>
                  <a:pt x="256625" y="1074958"/>
                  <a:pt x="267662" y="1089949"/>
                  <a:pt x="350945" y="1136796"/>
                </a:cubicBezTo>
                <a:cubicBezTo>
                  <a:pt x="376222" y="1151015"/>
                  <a:pt x="403488" y="1161487"/>
                  <a:pt x="428766" y="1175706"/>
                </a:cubicBezTo>
                <a:cubicBezTo>
                  <a:pt x="455428" y="1190703"/>
                  <a:pt x="478673" y="1211831"/>
                  <a:pt x="506587" y="1224344"/>
                </a:cubicBezTo>
                <a:cubicBezTo>
                  <a:pt x="573079" y="1254151"/>
                  <a:pt x="642737" y="1276323"/>
                  <a:pt x="710868" y="1302166"/>
                </a:cubicBezTo>
                <a:cubicBezTo>
                  <a:pt x="768978" y="1324208"/>
                  <a:pt x="934105" y="1386417"/>
                  <a:pt x="963787" y="1389715"/>
                </a:cubicBezTo>
                <a:lnTo>
                  <a:pt x="1051336" y="1399442"/>
                </a:lnTo>
                <a:cubicBezTo>
                  <a:pt x="1080519" y="1405927"/>
                  <a:pt x="1109445" y="1413703"/>
                  <a:pt x="1138885" y="1418898"/>
                </a:cubicBezTo>
                <a:cubicBezTo>
                  <a:pt x="1164630" y="1423441"/>
                  <a:pt x="1190794" y="1425170"/>
                  <a:pt x="1216707" y="1428625"/>
                </a:cubicBezTo>
                <a:lnTo>
                  <a:pt x="1284800" y="1438353"/>
                </a:lnTo>
                <a:cubicBezTo>
                  <a:pt x="1401464" y="1456302"/>
                  <a:pt x="1288627" y="1439600"/>
                  <a:pt x="1391804" y="1457808"/>
                </a:cubicBezTo>
                <a:cubicBezTo>
                  <a:pt x="1430651" y="1464663"/>
                  <a:pt x="1470266" y="1467697"/>
                  <a:pt x="1508536" y="1477264"/>
                </a:cubicBezTo>
                <a:cubicBezTo>
                  <a:pt x="1521506" y="1480506"/>
                  <a:pt x="1534641" y="1483149"/>
                  <a:pt x="1547447" y="1486991"/>
                </a:cubicBezTo>
                <a:cubicBezTo>
                  <a:pt x="1567090" y="1492884"/>
                  <a:pt x="1585703" y="1502425"/>
                  <a:pt x="1605813" y="1506447"/>
                </a:cubicBezTo>
                <a:cubicBezTo>
                  <a:pt x="1680086" y="1521301"/>
                  <a:pt x="1638045" y="1514123"/>
                  <a:pt x="1732273" y="1525902"/>
                </a:cubicBezTo>
                <a:cubicBezTo>
                  <a:pt x="1849005" y="1522659"/>
                  <a:pt x="1965988" y="1524494"/>
                  <a:pt x="2082468" y="1516174"/>
                </a:cubicBezTo>
                <a:cubicBezTo>
                  <a:pt x="2102924" y="1514713"/>
                  <a:pt x="2121984" y="1504797"/>
                  <a:pt x="2140834" y="1496719"/>
                </a:cubicBezTo>
                <a:cubicBezTo>
                  <a:pt x="2167492" y="1485294"/>
                  <a:pt x="2218656" y="1457808"/>
                  <a:pt x="2218656" y="1457808"/>
                </a:cubicBezTo>
                <a:cubicBezTo>
                  <a:pt x="2225141" y="1448080"/>
                  <a:pt x="2233506" y="1439371"/>
                  <a:pt x="2238111" y="1428625"/>
                </a:cubicBezTo>
                <a:cubicBezTo>
                  <a:pt x="2243377" y="1416337"/>
                  <a:pt x="2247232" y="1403070"/>
                  <a:pt x="2247839" y="1389715"/>
                </a:cubicBezTo>
                <a:cubicBezTo>
                  <a:pt x="2253730" y="1260106"/>
                  <a:pt x="2248536" y="1130036"/>
                  <a:pt x="2257566" y="1000608"/>
                </a:cubicBezTo>
                <a:cubicBezTo>
                  <a:pt x="2258380" y="988945"/>
                  <a:pt x="2267294" y="977910"/>
                  <a:pt x="2277022" y="971425"/>
                </a:cubicBezTo>
                <a:cubicBezTo>
                  <a:pt x="2288146" y="964009"/>
                  <a:pt x="2302881" y="964598"/>
                  <a:pt x="2315932" y="961698"/>
                </a:cubicBezTo>
                <a:cubicBezTo>
                  <a:pt x="2332072" y="958111"/>
                  <a:pt x="2348530" y="955980"/>
                  <a:pt x="2364570" y="951970"/>
                </a:cubicBezTo>
                <a:cubicBezTo>
                  <a:pt x="2374518" y="949483"/>
                  <a:pt x="2383805" y="944729"/>
                  <a:pt x="2393753" y="942242"/>
                </a:cubicBezTo>
                <a:cubicBezTo>
                  <a:pt x="2422755" y="934991"/>
                  <a:pt x="2452119" y="929272"/>
                  <a:pt x="2481302" y="922787"/>
                </a:cubicBezTo>
                <a:cubicBezTo>
                  <a:pt x="2549396" y="877391"/>
                  <a:pt x="2526697" y="903331"/>
                  <a:pt x="2559124" y="854693"/>
                </a:cubicBezTo>
                <a:cubicBezTo>
                  <a:pt x="2562366" y="828753"/>
                  <a:pt x="2562511" y="802234"/>
                  <a:pt x="2568851" y="776872"/>
                </a:cubicBezTo>
                <a:cubicBezTo>
                  <a:pt x="2572368" y="762804"/>
                  <a:pt x="2582595" y="751290"/>
                  <a:pt x="2588307" y="737961"/>
                </a:cubicBezTo>
                <a:cubicBezTo>
                  <a:pt x="2592346" y="728536"/>
                  <a:pt x="2594792" y="718506"/>
                  <a:pt x="2598034" y="708778"/>
                </a:cubicBezTo>
                <a:cubicBezTo>
                  <a:pt x="2611861" y="598169"/>
                  <a:pt x="2624601" y="550411"/>
                  <a:pt x="2578579" y="416949"/>
                </a:cubicBezTo>
                <a:cubicBezTo>
                  <a:pt x="2568115" y="386603"/>
                  <a:pt x="2533183" y="371553"/>
                  <a:pt x="2510485" y="348855"/>
                </a:cubicBezTo>
                <a:cubicBezTo>
                  <a:pt x="2494272" y="332642"/>
                  <a:pt x="2481508" y="312014"/>
                  <a:pt x="2461847" y="300217"/>
                </a:cubicBezTo>
                <a:cubicBezTo>
                  <a:pt x="2445634" y="290489"/>
                  <a:pt x="2428698" y="281877"/>
                  <a:pt x="2413209" y="271034"/>
                </a:cubicBezTo>
                <a:cubicBezTo>
                  <a:pt x="2373620" y="243322"/>
                  <a:pt x="2366137" y="233690"/>
                  <a:pt x="2335387" y="202940"/>
                </a:cubicBezTo>
                <a:cubicBezTo>
                  <a:pt x="2338630" y="170515"/>
                  <a:pt x="2337211" y="137278"/>
                  <a:pt x="2345115" y="105664"/>
                </a:cubicBezTo>
                <a:cubicBezTo>
                  <a:pt x="2347339" y="96766"/>
                  <a:pt x="2357524" y="92079"/>
                  <a:pt x="2364570" y="86208"/>
                </a:cubicBezTo>
                <a:cubicBezTo>
                  <a:pt x="2403831" y="53490"/>
                  <a:pt x="2393067" y="60496"/>
                  <a:pt x="2432664" y="47298"/>
                </a:cubicBezTo>
                <a:cubicBezTo>
                  <a:pt x="2348237" y="-37133"/>
                  <a:pt x="2403021" y="7586"/>
                  <a:pt x="2131107" y="57025"/>
                </a:cubicBezTo>
                <a:cubicBezTo>
                  <a:pt x="2115156" y="59925"/>
                  <a:pt x="2105944" y="77615"/>
                  <a:pt x="2092196" y="86208"/>
                </a:cubicBezTo>
                <a:cubicBezTo>
                  <a:pt x="2064717" y="103382"/>
                  <a:pt x="2052474" y="105934"/>
                  <a:pt x="2024102" y="115391"/>
                </a:cubicBezTo>
                <a:cubicBezTo>
                  <a:pt x="1962494" y="112149"/>
                  <a:pt x="1900564" y="112736"/>
                  <a:pt x="1839277" y="105664"/>
                </a:cubicBezTo>
                <a:cubicBezTo>
                  <a:pt x="1815826" y="102958"/>
                  <a:pt x="1793992" y="92291"/>
                  <a:pt x="1771183" y="86208"/>
                </a:cubicBezTo>
                <a:cubicBezTo>
                  <a:pt x="1745347" y="79318"/>
                  <a:pt x="1719302" y="73238"/>
                  <a:pt x="1693362" y="66753"/>
                </a:cubicBezTo>
                <a:cubicBezTo>
                  <a:pt x="1599501" y="43288"/>
                  <a:pt x="1641760" y="52542"/>
                  <a:pt x="1566902" y="37570"/>
                </a:cubicBezTo>
                <a:cubicBezTo>
                  <a:pt x="1544204" y="40813"/>
                  <a:pt x="1519761" y="37986"/>
                  <a:pt x="1498809" y="47298"/>
                </a:cubicBezTo>
                <a:cubicBezTo>
                  <a:pt x="1440020" y="73427"/>
                  <a:pt x="1524923" y="85277"/>
                  <a:pt x="1450170" y="105664"/>
                </a:cubicBezTo>
                <a:cubicBezTo>
                  <a:pt x="1425144" y="112489"/>
                  <a:pt x="1398289" y="105664"/>
                  <a:pt x="1372349" y="105664"/>
                </a:cubicBezTo>
                <a:lnTo>
                  <a:pt x="1450170" y="14457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Shape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8471333" y="2732801"/>
            <a:ext cx="1829073" cy="982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Rectangle</a:t>
            </a:r>
          </a:p>
        </p:txBody>
      </p:sp>
      <p:cxnSp>
        <p:nvCxnSpPr>
          <p:cNvPr id="7" name="Straight Arrow Connector 6"/>
          <p:cNvCxnSpPr>
            <a:stCxn id="5" idx="38"/>
            <a:endCxn id="6" idx="0"/>
          </p:cNvCxnSpPr>
          <p:nvPr/>
        </p:nvCxnSpPr>
        <p:spPr bwMode="auto">
          <a:xfrm>
            <a:off x="9380824" y="2219808"/>
            <a:ext cx="5046" cy="5129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>
            <a:stCxn id="6" idx="2"/>
            <a:endCxn id="9" idx="0"/>
          </p:cNvCxnSpPr>
          <p:nvPr/>
        </p:nvCxnSpPr>
        <p:spPr bwMode="auto">
          <a:xfrm flipH="1">
            <a:off x="9380824" y="3715789"/>
            <a:ext cx="5046" cy="671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8784918" y="4386890"/>
            <a:ext cx="1191811" cy="11916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Square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0769691" y="2732801"/>
            <a:ext cx="1149445" cy="11473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latin typeface="Times" pitchFamily="-64" charset="0"/>
                <a:ea typeface="Osaka" pitchFamily="-64" charset="-128"/>
              </a:rPr>
              <a:t>Circle</a:t>
            </a:r>
            <a:endParaRPr lang="en-US" sz="12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10160183" y="2219808"/>
            <a:ext cx="777840" cy="6810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987347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Circle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Also inherits from Shape</a:t>
            </a:r>
          </a:p>
          <a:p>
            <a:r>
              <a:rPr lang="en-US" sz="2000" dirty="0"/>
              <a:t>Adds a constant value for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Constant values can be defined right in the header file.</a:t>
            </a:r>
          </a:p>
          <a:p>
            <a:pPr lvl="1"/>
            <a:r>
              <a:rPr lang="en-US" sz="1600" dirty="0"/>
              <a:t>If you accidentally try to change the value of PI the compiler will throw an error.</a:t>
            </a:r>
          </a:p>
          <a:p>
            <a:pPr lvl="1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880411" y="551051"/>
            <a:ext cx="4805082" cy="60016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CIRCLE_H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#define CIRCLE_H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shape.h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Circle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Shape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radius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PI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3.14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m_radius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CIRCLE_H</a:t>
            </a:r>
          </a:p>
        </p:txBody>
      </p:sp>
    </p:spTree>
    <p:extLst>
      <p:ext uri="{BB962C8B-B14F-4D97-AF65-F5344CB8AC3E}">
        <p14:creationId xmlns:p14="http://schemas.microsoft.com/office/powerpoint/2010/main" val="399564423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circle.cpp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94400" y="582118"/>
            <a:ext cx="6096000" cy="5755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dirty="0">
              <a:solidFill>
                <a:srgbClr val="8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dtor</a:t>
            </a:r>
            <a:endParaRPr lang="en-US" sz="1600" dirty="0">
              <a:solidFill>
                <a:srgbClr val="8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Use a member initialization list.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radius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m_radius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Circle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Quiz: what happens if this line is </a:t>
            </a: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// uncommented and then compiled: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//PI=3.14159 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m_radius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m_radius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PI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1108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3880224" cy="3886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What happens behind the scenes when the function </a:t>
            </a:r>
            <a:r>
              <a:rPr lang="en-US" sz="2400" dirty="0" err="1"/>
              <a:t>PrintArea</a:t>
            </a:r>
            <a:r>
              <a:rPr lang="en-US" sz="2400" dirty="0"/>
              <a:t> is called?</a:t>
            </a:r>
          </a:p>
          <a:p>
            <a:r>
              <a:rPr lang="en-US" sz="2400" dirty="0"/>
              <a:t>How about if </a:t>
            </a:r>
            <a:r>
              <a:rPr lang="en-US" sz="2400" dirty="0" err="1"/>
              <a:t>PrintArea’s</a:t>
            </a:r>
            <a:r>
              <a:rPr lang="en-US" sz="2400" dirty="0"/>
              <a:t> argument was instead: </a:t>
            </a:r>
          </a:p>
          <a:p>
            <a:pPr marL="0" indent="0" algn="ctr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(Shape shape)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83200" y="1275344"/>
            <a:ext cx="6096000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Shape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"Area: 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Square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Circle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3.5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Rectangle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Print everything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circ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589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mention…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Aside from overriding functions it is also possible to override operators in C++.</a:t>
            </a:r>
          </a:p>
          <a:p>
            <a:pPr lvl="1"/>
            <a:r>
              <a:rPr lang="en-US" sz="2000" dirty="0"/>
              <a:t>As seen in the C++ string.  The + operator concatenates strings: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It’s possible to override +,-,=,&lt;,&gt;, brackets, parentheses, etc.</a:t>
            </a:r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Syntax: </a:t>
            </a:r>
          </a:p>
          <a:p>
            <a:endParaRPr lang="en-US" sz="2400" dirty="0"/>
          </a:p>
          <a:p>
            <a:r>
              <a:rPr lang="en-US" sz="2400" dirty="0"/>
              <a:t>Recommendation:</a:t>
            </a:r>
            <a:endParaRPr lang="en-US" sz="2000" dirty="0"/>
          </a:p>
          <a:p>
            <a:pPr lvl="1"/>
            <a:r>
              <a:rPr lang="en-US" sz="2000" dirty="0"/>
              <a:t>Use with great caution.  This is an easy way to write very confusing code.</a:t>
            </a:r>
          </a:p>
          <a:p>
            <a:pPr lvl="1"/>
            <a:r>
              <a:rPr lang="en-US" sz="2000" dirty="0"/>
              <a:t>A well-named function will almost always be easier to understand than an operator.</a:t>
            </a:r>
          </a:p>
          <a:p>
            <a:r>
              <a:rPr lang="en-US" sz="2400" dirty="0"/>
              <a:t>An exceptions is the assignment operator:   operator=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821329" y="3771900"/>
            <a:ext cx="316454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"ABC"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"DEF"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is now "ABCDEF"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6968" y="2308371"/>
            <a:ext cx="5368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mC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{...}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225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C++ classes can be created in hierarchies via inheritance, a core concept in OOP.</a:t>
            </a:r>
          </a:p>
          <a:p>
            <a:r>
              <a:rPr lang="en-US" sz="1800" dirty="0"/>
              <a:t>Classes that inherit from others can make use of the superclass’ public and protected members and methods</a:t>
            </a:r>
          </a:p>
          <a:p>
            <a:pPr lvl="1"/>
            <a:r>
              <a:rPr lang="en-US" sz="1600" dirty="0"/>
              <a:t>You write less code!</a:t>
            </a:r>
          </a:p>
          <a:p>
            <a:r>
              <a:rPr lang="en-US" sz="2000" dirty="0"/>
              <a:t>Virtual methods should be used whenever methods will be overridden in subclasses.</a:t>
            </a:r>
          </a:p>
          <a:p>
            <a:r>
              <a:rPr lang="en-US" sz="2000" dirty="0"/>
              <a:t>Avoid multiple inheritance, use interfaces instead. </a:t>
            </a:r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Subclasses can override a superclass method for their own purposes and can still explicitly call the superclass method.</a:t>
            </a:r>
          </a:p>
          <a:p>
            <a:r>
              <a:rPr lang="en-US" sz="1800" dirty="0"/>
              <a:t>Abstraction means hiding details when they don’t need to be accessed by external code.</a:t>
            </a:r>
          </a:p>
          <a:p>
            <a:pPr lvl="1"/>
            <a:r>
              <a:rPr lang="en-US" sz="1400" dirty="0"/>
              <a:t>Reduces the chances for bugs.</a:t>
            </a:r>
          </a:p>
          <a:p>
            <a:r>
              <a:rPr lang="en-US" sz="1800" dirty="0"/>
              <a:t>While there is a lot of complexity here – in terms of concepts, syntax, and application – keep in mind that OOP is a highly successful way of building programs!</a:t>
            </a:r>
          </a:p>
        </p:txBody>
      </p:sp>
    </p:spTree>
    <p:extLst>
      <p:ext uri="{BB962C8B-B14F-4D97-AF65-F5344CB8AC3E}">
        <p14:creationId xmlns:p14="http://schemas.microsoft.com/office/powerpoint/2010/main" val="148667830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OOP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29295"/>
            <a:ext cx="10566400" cy="656705"/>
          </a:xfrm>
        </p:spPr>
        <p:txBody>
          <a:bodyPr/>
          <a:lstStyle/>
          <a:p>
            <a:r>
              <a:rPr lang="en-US" sz="1800" dirty="0"/>
              <a:t>Here are some guidelines for putting together a program using OOP to keep in mind while getting up and running with C++.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67494"/>
            <a:ext cx="5181600" cy="3704705"/>
          </a:xfrm>
        </p:spPr>
        <p:txBody>
          <a:bodyPr/>
          <a:lstStyle/>
          <a:p>
            <a:r>
              <a:rPr lang="en-US" sz="2000" dirty="0"/>
              <a:t>Keep your classes simple and single purpose.</a:t>
            </a:r>
          </a:p>
          <a:p>
            <a:r>
              <a:rPr lang="en-US" sz="2000" dirty="0"/>
              <a:t>Logically organize your classes to re-use code via inheritance.</a:t>
            </a:r>
          </a:p>
          <a:p>
            <a:r>
              <a:rPr lang="en-US" sz="2000" dirty="0"/>
              <a:t>Use interfaces in place of multiple inheritance</a:t>
            </a:r>
          </a:p>
          <a:p>
            <a:pPr lvl="1"/>
            <a:endParaRPr lang="en-US" sz="1600" dirty="0"/>
          </a:p>
          <a:p>
            <a:r>
              <a:rPr lang="en-US" sz="2000" dirty="0"/>
              <a:t>Keep your methods short</a:t>
            </a:r>
          </a:p>
          <a:p>
            <a:pPr lvl="1"/>
            <a:r>
              <a:rPr lang="en-US" sz="1600" dirty="0"/>
              <a:t>Many descriptive methods that do little things  is easier to debug and understand. </a:t>
            </a:r>
          </a:p>
          <a:p>
            <a:pPr marL="457200" lvl="1" indent="0">
              <a:buNone/>
            </a:pPr>
            <a:endParaRPr lang="en-US" sz="1050" dirty="0"/>
          </a:p>
          <a:p>
            <a:pPr lvl="2"/>
            <a:endParaRPr lang="en-US" sz="105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299200" y="2467494"/>
            <a:ext cx="5181600" cy="37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Follow the KISS principle:</a:t>
            </a:r>
          </a:p>
          <a:p>
            <a:pPr lvl="1"/>
            <a:r>
              <a:rPr lang="en-US" sz="1600" kern="0" dirty="0"/>
              <a:t>“Keep it simple stupid”</a:t>
            </a:r>
          </a:p>
          <a:p>
            <a:pPr lvl="1"/>
            <a:r>
              <a:rPr lang="en-US" sz="1600" kern="0" dirty="0"/>
              <a:t>“Keep it simple, silly”</a:t>
            </a:r>
          </a:p>
          <a:p>
            <a:pPr lvl="1"/>
            <a:r>
              <a:rPr lang="en-US" sz="1600" kern="0" dirty="0"/>
              <a:t>“Keep it short and sweet”</a:t>
            </a:r>
          </a:p>
          <a:p>
            <a:pPr lvl="1"/>
            <a:r>
              <a:rPr lang="en-US" sz="1600" kern="0" dirty="0"/>
              <a:t>“Make Simple Tasks Simple!” – Bjarne </a:t>
            </a:r>
            <a:r>
              <a:rPr lang="en-US" sz="1600" kern="0" dirty="0" err="1"/>
              <a:t>Stroustroup</a:t>
            </a:r>
            <a:endParaRPr lang="en-US" sz="1600" kern="0" dirty="0"/>
          </a:p>
          <a:p>
            <a:pPr lvl="1"/>
            <a:r>
              <a:rPr lang="en-US" sz="1600" kern="0" dirty="0"/>
              <a:t>“Make everything as simple as possible, but not simpler” –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51687735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your classes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87133"/>
            <a:ext cx="10566400" cy="3886200"/>
          </a:xfrm>
        </p:spPr>
        <p:txBody>
          <a:bodyPr/>
          <a:lstStyle/>
          <a:p>
            <a:r>
              <a:rPr lang="en-US" sz="1800" dirty="0"/>
              <a:t>Effective use of OOP demands that the programmer think/plan/design first and code second.</a:t>
            </a:r>
          </a:p>
          <a:p>
            <a:r>
              <a:rPr lang="en-US" sz="1800" dirty="0"/>
              <a:t>There is a large body of information on this topic: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As this is an academic institution your code may:</a:t>
            </a:r>
          </a:p>
          <a:p>
            <a:pPr lvl="1"/>
            <a:r>
              <a:rPr lang="en-US" sz="1400" dirty="0"/>
              <a:t>Live on in your lab long after you have graduated</a:t>
            </a:r>
          </a:p>
          <a:p>
            <a:pPr lvl="1"/>
            <a:r>
              <a:rPr lang="en-US" sz="1400" dirty="0"/>
              <a:t>Be worked on by multiple researchers</a:t>
            </a:r>
          </a:p>
          <a:p>
            <a:pPr lvl="1"/>
            <a:r>
              <a:rPr lang="en-US" sz="1400" dirty="0"/>
              <a:t>Adapted to new problems you haven’t considered</a:t>
            </a:r>
          </a:p>
          <a:p>
            <a:pPr lvl="1"/>
            <a:r>
              <a:rPr lang="en-US" sz="1400" dirty="0"/>
              <a:t>Be shared with collaborators</a:t>
            </a:r>
          </a:p>
          <a:p>
            <a:r>
              <a:rPr lang="en-US" sz="1800" dirty="0"/>
              <a:t>For more structured environments (ex. a team of professional programmers) there exist concepts like SOLID:</a:t>
            </a:r>
          </a:p>
          <a:p>
            <a:pPr lvl="1"/>
            <a:r>
              <a:rPr lang="en-US" sz="1400" dirty="0">
                <a:hlinkClick r:id="rId2"/>
              </a:rPr>
              <a:t>https://en.wikipedia.org/wiki/SOLID_(object-oriented_design)</a:t>
            </a:r>
            <a:endParaRPr lang="en-US" sz="1400" dirty="0"/>
          </a:p>
          <a:p>
            <a:pPr lvl="1"/>
            <a:r>
              <a:rPr lang="en-US" sz="1400" dirty="0"/>
              <a:t>…and there are many others.</a:t>
            </a:r>
          </a:p>
          <a:p>
            <a:pPr lvl="1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64" y="2411200"/>
            <a:ext cx="5865062" cy="11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5916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classes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9744364" cy="1255222"/>
          </a:xfrm>
        </p:spPr>
        <p:txBody>
          <a:bodyPr/>
          <a:lstStyle/>
          <a:p>
            <a:pPr lvl="1"/>
            <a:r>
              <a:rPr lang="en-US" sz="1600" dirty="0"/>
              <a:t>Avoid “monster” classes that implement everything including the kitchen sink.</a:t>
            </a:r>
          </a:p>
          <a:p>
            <a:pPr lvl="1"/>
            <a:r>
              <a:rPr lang="en-US" sz="1600" dirty="0"/>
              <a:t>Our Rectangle class just holds dimensions and calculates its area.  </a:t>
            </a:r>
          </a:p>
          <a:p>
            <a:pPr lvl="2"/>
            <a:r>
              <a:rPr lang="en-US" sz="1400" dirty="0"/>
              <a:t>It cannot print out its area, send email, draw to the screen,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2865" y="3474719"/>
            <a:ext cx="5181600" cy="2231967"/>
          </a:xfrm>
        </p:spPr>
        <p:txBody>
          <a:bodyPr/>
          <a:lstStyle/>
          <a:p>
            <a:r>
              <a:rPr lang="en-US" sz="1800" b="1" dirty="0"/>
              <a:t>Resource Allocation Is Initialization </a:t>
            </a:r>
            <a:r>
              <a:rPr lang="en-US" sz="1800" dirty="0"/>
              <a:t>(RAII):</a:t>
            </a:r>
          </a:p>
          <a:p>
            <a:pPr lvl="1"/>
            <a:r>
              <a:rPr lang="en-US" sz="1600" dirty="0"/>
              <a:t>A late 80’s concept, widely used in OOP.</a:t>
            </a:r>
          </a:p>
          <a:p>
            <a:pPr lvl="1"/>
            <a:r>
              <a:rPr lang="en-US" sz="1600" dirty="0">
                <a:hlinkClick r:id="rId2"/>
              </a:rPr>
              <a:t>https://en.wikipedia.org/wiki/Resource_acquisition_is_initialization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ALL Resources in a class are created in the constructor and released in the destructor.</a:t>
            </a:r>
          </a:p>
          <a:p>
            <a:pPr lvl="2"/>
            <a:r>
              <a:rPr lang="en-US" sz="1400" dirty="0"/>
              <a:t>Example: opening files, allocating memory, etc.</a:t>
            </a:r>
          </a:p>
          <a:p>
            <a:pPr lvl="1"/>
            <a:r>
              <a:rPr lang="en-US" sz="1600" dirty="0"/>
              <a:t>If an object is created it is ready to use.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07819" y="3474719"/>
            <a:ext cx="6184668" cy="22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b="1" kern="0" dirty="0"/>
              <a:t>Single responsibility principle</a:t>
            </a:r>
            <a:r>
              <a:rPr lang="en-US" sz="1800" kern="0" dirty="0"/>
              <a:t>:</a:t>
            </a:r>
          </a:p>
          <a:p>
            <a:pPr lvl="1"/>
            <a:r>
              <a:rPr lang="en-US" sz="1600" kern="0" dirty="0"/>
              <a:t>Every class has responsibility for one piece of functionality in the program.</a:t>
            </a:r>
          </a:p>
          <a:p>
            <a:pPr lvl="1"/>
            <a:r>
              <a:rPr lang="en-US" sz="1600" kern="0" dirty="0">
                <a:hlinkClick r:id="rId3"/>
              </a:rPr>
              <a:t>https://en.wikipedia.org/wiki/Single_responsibility_principle</a:t>
            </a:r>
            <a:r>
              <a:rPr lang="en-US" sz="1600" kern="0" dirty="0"/>
              <a:t> </a:t>
            </a:r>
          </a:p>
          <a:p>
            <a:pPr lvl="1"/>
            <a:r>
              <a:rPr lang="en-US" sz="1600" kern="0" dirty="0"/>
              <a:t>Example:</a:t>
            </a:r>
          </a:p>
          <a:p>
            <a:pPr lvl="2"/>
            <a:r>
              <a:rPr lang="en-US" sz="1400" kern="0" dirty="0"/>
              <a:t> An Image class holds image data and can read and write it from disk.</a:t>
            </a:r>
          </a:p>
          <a:p>
            <a:pPr lvl="2"/>
            <a:r>
              <a:rPr lang="en-US" sz="1400" kern="0" dirty="0"/>
              <a:t>A second class, </a:t>
            </a:r>
            <a:r>
              <a:rPr lang="en-US" sz="1400" kern="0" dirty="0" err="1"/>
              <a:t>ImageFilter</a:t>
            </a:r>
            <a:r>
              <a:rPr lang="en-US" sz="1400" kern="0" dirty="0"/>
              <a:t>, has methods that manipulate Image objects and return new ones.</a:t>
            </a:r>
          </a:p>
          <a:p>
            <a:pPr lvl="2"/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42694723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71202" y="312891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3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8734748" y="3298195"/>
            <a:ext cx="636454" cy="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517612" y="1101797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eclipse/2019-06</a:t>
            </a:r>
          </a:p>
          <a:p>
            <a:r>
              <a:rPr lang="en-US" sz="1600" dirty="0" err="1">
                <a:latin typeface="+mn-lt"/>
              </a:rPr>
              <a:t>gcc</a:t>
            </a:r>
            <a:r>
              <a:rPr lang="en-US" sz="1600" dirty="0">
                <a:latin typeface="+mn-lt"/>
              </a:rPr>
              <a:t>/8.3.0</a:t>
            </a:r>
          </a:p>
        </p:txBody>
      </p:sp>
      <p:cxnSp>
        <p:nvCxnSpPr>
          <p:cNvPr id="10" name="Straight Arrow Connector 9"/>
          <p:cNvCxnSpPr>
            <a:cxnSpLocks/>
            <a:stCxn id="9" idx="1"/>
          </p:cNvCxnSpPr>
          <p:nvPr/>
        </p:nvCxnSpPr>
        <p:spPr bwMode="auto">
          <a:xfrm flipH="1">
            <a:off x="8883988" y="1394185"/>
            <a:ext cx="6336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8881158" y="6083184"/>
            <a:ext cx="636454" cy="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517611" y="591390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click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68899-4C5C-3F8B-95CB-4B386DBF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96" y="409509"/>
            <a:ext cx="4984122" cy="62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157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F8DB-072F-527D-19E0-D3FA9BA7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E5FC0-4ECC-6DD8-36AB-97AA98045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0" y="1878227"/>
            <a:ext cx="5181600" cy="3886200"/>
          </a:xfrm>
        </p:spPr>
        <p:txBody>
          <a:bodyPr/>
          <a:lstStyle/>
          <a:p>
            <a:r>
              <a:rPr lang="en-US" dirty="0"/>
              <a:t>Some tutorials:</a:t>
            </a:r>
          </a:p>
          <a:p>
            <a:pPr lvl="1"/>
            <a:r>
              <a:rPr lang="en-US" dirty="0">
                <a:hlinkClick r:id="rId2"/>
              </a:rPr>
              <a:t>https://cplusplus.com/doc/tutorial/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https://www.w3schools.com/CPP/default.asp</a:t>
            </a:r>
            <a:endParaRPr lang="en-US" dirty="0"/>
          </a:p>
          <a:p>
            <a:endParaRPr lang="en-US" dirty="0"/>
          </a:p>
          <a:p>
            <a:r>
              <a:rPr lang="en-US" dirty="0"/>
              <a:t>Books:</a:t>
            </a:r>
          </a:p>
          <a:p>
            <a:pPr lvl="1"/>
            <a:r>
              <a:rPr lang="en-US" dirty="0">
                <a:hlinkClick r:id="rId4"/>
              </a:rPr>
              <a:t>Effective Modern C++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The C++ Programming Language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0DB5-9D69-F23E-CE0B-FD9CD0DF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962" y="1878227"/>
            <a:ext cx="5181600" cy="3886200"/>
          </a:xfrm>
        </p:spPr>
        <p:txBody>
          <a:bodyPr/>
          <a:lstStyle/>
          <a:p>
            <a:r>
              <a:rPr lang="en-US" dirty="0"/>
              <a:t>When looking for C++ tutorials and guides, look for ones that use at least the C++11 standard.</a:t>
            </a:r>
          </a:p>
          <a:p>
            <a:pPr lvl="1"/>
            <a:r>
              <a:rPr lang="en-US" dirty="0"/>
              <a:t>This is “modern C++”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25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556" y="5274643"/>
            <a:ext cx="10566400" cy="5751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your desktop is ready click </a:t>
            </a:r>
            <a:r>
              <a:rPr lang="en-US" i="1" dirty="0"/>
              <a:t>Connect to Desktop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77" y="1034689"/>
            <a:ext cx="7718807" cy="3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556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93" y="592435"/>
            <a:ext cx="6008624" cy="3886200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Enter this command to create a directory in your home folder and to copy in tutorial files: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87657" y="3258379"/>
            <a:ext cx="66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net/scc2/scratch/intro_to_cpp4.sh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ADA71-6320-DAA8-E0AC-8FB3E2189CAA}"/>
              </a:ext>
            </a:extLst>
          </p:cNvPr>
          <p:cNvSpPr/>
          <p:nvPr/>
        </p:nvSpPr>
        <p:spPr>
          <a:xfrm>
            <a:off x="1601735" y="5221168"/>
            <a:ext cx="90335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Download Part4.zip: 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http://rcs.bu.edu/examples/cpp/tutorial/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F7C38-17E9-CD98-4CFE-5D9BA6A3588E}"/>
              </a:ext>
            </a:extLst>
          </p:cNvPr>
          <p:cNvSpPr txBox="1"/>
          <p:nvPr/>
        </p:nvSpPr>
        <p:spPr>
          <a:xfrm>
            <a:off x="5467989" y="490339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224054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There are a </a:t>
            </a:r>
            <a:r>
              <a:rPr lang="en-US" sz="2000" b="1" i="1" u="sng" dirty="0"/>
              <a:t>LOT</a:t>
            </a:r>
            <a:r>
              <a:rPr lang="en-US" sz="2000" dirty="0"/>
              <a:t> of libraries available for C++ code.</a:t>
            </a:r>
          </a:p>
          <a:p>
            <a:pPr lvl="1"/>
            <a:r>
              <a:rPr lang="en-US" sz="1800" dirty="0" err="1">
                <a:hlinkClick r:id="rId2"/>
              </a:rPr>
              <a:t>Sourceforge</a:t>
            </a:r>
            <a:r>
              <a:rPr lang="en-US" sz="1800" dirty="0"/>
              <a:t> alone has &gt; 9400</a:t>
            </a:r>
          </a:p>
          <a:p>
            <a:endParaRPr lang="en-US" sz="2000" dirty="0"/>
          </a:p>
          <a:p>
            <a:r>
              <a:rPr lang="en-US" sz="2000" dirty="0"/>
              <a:t>Before jumping into writing your code, consider what you need and see if there are libraries available.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/>
              <a:t>Many libraries contain code developed by professionals or experts in a particular field.</a:t>
            </a:r>
          </a:p>
          <a:p>
            <a:pPr lvl="1"/>
            <a:r>
              <a:rPr lang="en-US" sz="2000" dirty="0"/>
              <a:t>Consider what you are trying to accomplish in your research: </a:t>
            </a:r>
          </a:p>
          <a:p>
            <a:pPr lvl="2"/>
            <a:r>
              <a:rPr lang="en-US" sz="1800" dirty="0"/>
              <a:t>A) accomplishments in your field or </a:t>
            </a:r>
          </a:p>
          <a:p>
            <a:pPr lvl="2"/>
            <a:r>
              <a:rPr lang="en-US" sz="1800" dirty="0"/>
              <a:t>B) C++ programming?</a:t>
            </a:r>
          </a:p>
          <a:p>
            <a:pPr marL="457200" lvl="1" indent="0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61283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Compilers on the SCC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803" y="4345496"/>
            <a:ext cx="9983831" cy="1151389"/>
          </a:xfrm>
        </p:spPr>
        <p:txBody>
          <a:bodyPr/>
          <a:lstStyle/>
          <a:p>
            <a:r>
              <a:rPr lang="en-US" sz="1800" dirty="0"/>
              <a:t>There are 4 families of compilers on the SCC for C++.</a:t>
            </a:r>
          </a:p>
          <a:p>
            <a:pPr lvl="1"/>
            <a:r>
              <a:rPr lang="en-US" sz="1400" dirty="0"/>
              <a:t>To see versions use the </a:t>
            </a:r>
            <a:r>
              <a:rPr lang="en-US" sz="1400" i="1" dirty="0"/>
              <a:t>module avail</a:t>
            </a:r>
            <a:r>
              <a:rPr lang="en-US" sz="1400" dirty="0"/>
              <a:t> command, e.g.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module avail gnu</a:t>
            </a:r>
            <a:r>
              <a:rPr lang="en-US" sz="1400" dirty="0"/>
              <a:t> </a:t>
            </a:r>
          </a:p>
          <a:p>
            <a:r>
              <a:rPr lang="en-US" sz="1800" dirty="0"/>
              <a:t>They have their strengths and weaknesses. </a:t>
            </a:r>
          </a:p>
          <a:p>
            <a:r>
              <a:rPr lang="en-US" sz="1800" dirty="0"/>
              <a:t>For info on how to choose compiler optimizations for the SCC see the RCS website: </a:t>
            </a:r>
          </a:p>
          <a:p>
            <a:pPr marL="0" indent="0" algn="ctr">
              <a:buNone/>
            </a:pPr>
            <a:r>
              <a:rPr lang="en-US" sz="1200" dirty="0">
                <a:hlinkClick r:id="rId2"/>
              </a:rPr>
              <a:t>http://www.bu.edu/tech/support/research/software-and-programming/programming/compilers/compiler-optimizations/</a:t>
            </a:r>
            <a:endParaRPr lang="en-US" sz="12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8517961"/>
              </p:ext>
            </p:extLst>
          </p:nvPr>
        </p:nvGraphicFramePr>
        <p:xfrm>
          <a:off x="2508680" y="1533263"/>
          <a:ext cx="7174639" cy="2449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8844">
                  <a:extLst>
                    <a:ext uri="{9D8B030D-6E8A-4147-A177-3AD203B41FA5}">
                      <a16:colId xmlns:a16="http://schemas.microsoft.com/office/drawing/2014/main" val="2032169662"/>
                    </a:ext>
                  </a:extLst>
                </a:gridCol>
                <a:gridCol w="1478475">
                  <a:extLst>
                    <a:ext uri="{9D8B030D-6E8A-4147-A177-3AD203B41FA5}">
                      <a16:colId xmlns:a16="http://schemas.microsoft.com/office/drawing/2014/main" val="632757047"/>
                    </a:ext>
                  </a:extLst>
                </a:gridCol>
                <a:gridCol w="1793660">
                  <a:extLst>
                    <a:ext uri="{9D8B030D-6E8A-4147-A177-3AD203B41FA5}">
                      <a16:colId xmlns:a16="http://schemas.microsoft.com/office/drawing/2014/main" val="2061415420"/>
                    </a:ext>
                  </a:extLst>
                </a:gridCol>
                <a:gridCol w="1793660">
                  <a:extLst>
                    <a:ext uri="{9D8B030D-6E8A-4147-A177-3AD203B41FA5}">
                      <a16:colId xmlns:a16="http://schemas.microsoft.com/office/drawing/2014/main" val="2769054618"/>
                    </a:ext>
                  </a:extLst>
                </a:gridCol>
              </a:tblGrid>
              <a:tr h="378855">
                <a:tc>
                  <a:txBody>
                    <a:bodyPr/>
                    <a:lstStyle/>
                    <a:p>
                      <a:r>
                        <a:rPr lang="en-US" dirty="0"/>
                        <a:t>Module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53562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r>
                        <a:rPr lang="en-US" dirty="0"/>
                        <a:t>gnu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4.8.5 - 11.2.0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395642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  <a:r>
                        <a:rPr lang="en-US" baseline="0" dirty="0"/>
                        <a:t> - 2021.1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07588"/>
                  </a:ext>
                </a:extLst>
              </a:tr>
              <a:tr h="934164">
                <a:tc>
                  <a:txBody>
                    <a:bodyPr/>
                    <a:lstStyle/>
                    <a:p>
                      <a:r>
                        <a:rPr lang="en-US" dirty="0" err="1"/>
                        <a:t>pgi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Portland</a:t>
                      </a:r>
                      <a:r>
                        <a:rPr lang="en-US" baseline="0" dirty="0"/>
                        <a:t> Group / </a:t>
                      </a:r>
                      <a:r>
                        <a:rPr lang="en-US" baseline="0" dirty="0" err="1"/>
                        <a:t>Nvidia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pgc</a:t>
                      </a:r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16.5 - 19.4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28296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r>
                        <a:rPr lang="en-US" dirty="0" err="1"/>
                        <a:t>llvm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clang++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 .1- 12.0.1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314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9172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675-DD0E-95F1-C190-5F6D903A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Standard by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C2AD-A28B-098A-00E8-D83E8C0E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  <a:hlinkClick r:id="rId2"/>
              </a:rPr>
              <a:t>Support for C++ standards in g++</a:t>
            </a:r>
            <a:endParaRPr lang="en-US" sz="2000" dirty="0"/>
          </a:p>
          <a:p>
            <a:pPr lvl="1"/>
            <a:r>
              <a:rPr lang="en-US" dirty="0">
                <a:latin typeface="+mn-lt"/>
              </a:rPr>
              <a:t>Intel </a:t>
            </a:r>
            <a:r>
              <a:rPr lang="en-US" dirty="0" err="1">
                <a:latin typeface="+mn-lt"/>
              </a:rPr>
              <a:t>icpc</a:t>
            </a:r>
            <a:r>
              <a:rPr lang="en-US" dirty="0">
                <a:latin typeface="+mn-lt"/>
              </a:rPr>
              <a:t>: On Linux, g++ header files are used by the Intel </a:t>
            </a:r>
            <a:r>
              <a:rPr lang="en-US" dirty="0" err="1">
                <a:latin typeface="+mn-lt"/>
              </a:rPr>
              <a:t>icpc</a:t>
            </a:r>
            <a:r>
              <a:rPr lang="en-US" dirty="0">
                <a:latin typeface="+mn-lt"/>
              </a:rPr>
              <a:t> compiler, so </a:t>
            </a:r>
            <a:r>
              <a:rPr lang="en-US" dirty="0" err="1">
                <a:latin typeface="+mn-lt"/>
              </a:rPr>
              <a:t>icpc</a:t>
            </a:r>
            <a:r>
              <a:rPr lang="en-US" dirty="0">
                <a:latin typeface="+mn-lt"/>
              </a:rPr>
              <a:t> will support the standards used by the available g++.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sz="2000" dirty="0">
                <a:latin typeface="+mn-lt"/>
                <a:hlinkClick r:id="rId3"/>
              </a:rPr>
              <a:t>Support in Microsoft Visual C++ compiler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  <a:hlinkClick r:id="rId4"/>
            </a:endParaRPr>
          </a:p>
          <a:p>
            <a:r>
              <a:rPr lang="en-US" sz="2000" dirty="0">
                <a:latin typeface="+mn-lt"/>
                <a:hlinkClick r:id="rId4"/>
              </a:rPr>
              <a:t>Support in clang++ </a:t>
            </a:r>
            <a:endParaRPr lang="en-US" sz="2000" dirty="0"/>
          </a:p>
          <a:p>
            <a:pPr lvl="1"/>
            <a:r>
              <a:rPr lang="en-US" dirty="0">
                <a:latin typeface="+mn-lt"/>
              </a:rPr>
              <a:t>(as used on Mac OSX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027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S and 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 and T Theme" id="{79BA2A39-EFE9-4FDA-938F-E33E51A20145}" vid="{B80829E0-25F2-42FB-8ACD-E75D242045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and T Theme</Template>
  <TotalTime>39467</TotalTime>
  <Words>3957</Words>
  <Application>Microsoft Office PowerPoint</Application>
  <PresentationFormat>Widescreen</PresentationFormat>
  <Paragraphs>613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Symbol</vt:lpstr>
      <vt:lpstr>Times</vt:lpstr>
      <vt:lpstr>Wingdings</vt:lpstr>
      <vt:lpstr>IS and T Theme</vt:lpstr>
      <vt:lpstr>Custom Design</vt:lpstr>
      <vt:lpstr>Introduction to C++: Part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C++ Libraries</vt:lpstr>
      <vt:lpstr>C++ Compilers on the SCC</vt:lpstr>
      <vt:lpstr>C++ Standard by Compiler</vt:lpstr>
      <vt:lpstr>Multithreading</vt:lpstr>
      <vt:lpstr>Math and Linear Algebra</vt:lpstr>
      <vt:lpstr>Other useful libraries</vt:lpstr>
      <vt:lpstr>Using subclasses</vt:lpstr>
      <vt:lpstr>Overriding Methods</vt:lpstr>
      <vt:lpstr>Overriding Methods</vt:lpstr>
      <vt:lpstr>How about in a function call…</vt:lpstr>
      <vt:lpstr>Type casting</vt:lpstr>
      <vt:lpstr>Virtual methods</vt:lpstr>
      <vt:lpstr>Early (static) vs. Late (dynamic) binding</vt:lpstr>
      <vt:lpstr>Behind the scenes – vptr and vtable</vt:lpstr>
      <vt:lpstr>Let’s run this through the debugger</vt:lpstr>
      <vt:lpstr>When to make methods virtual</vt:lpstr>
      <vt:lpstr>Why all this complexity?</vt:lpstr>
      <vt:lpstr>PowerPoint Presentation</vt:lpstr>
      <vt:lpstr>Interfaces</vt:lpstr>
      <vt:lpstr>Interfaces</vt:lpstr>
      <vt:lpstr>Putting it all together</vt:lpstr>
      <vt:lpstr>New pure virtual Shape class</vt:lpstr>
      <vt:lpstr>Give it a try </vt:lpstr>
      <vt:lpstr>A Potential Solution</vt:lpstr>
      <vt:lpstr>A Better Solution</vt:lpstr>
      <vt:lpstr>New Circle class</vt:lpstr>
      <vt:lpstr>PowerPoint Presentation</vt:lpstr>
      <vt:lpstr>Quiz time!</vt:lpstr>
      <vt:lpstr>Quick mention…</vt:lpstr>
      <vt:lpstr>Summary</vt:lpstr>
      <vt:lpstr>Some OOP Guidelines</vt:lpstr>
      <vt:lpstr>Putting your classes together</vt:lpstr>
      <vt:lpstr>Keep your classes simple</vt:lpstr>
      <vt:lpstr>Further learning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C++: Part 1</dc:title>
  <dc:creator>Gregor, Brian</dc:creator>
  <cp:lastModifiedBy>Gregor, Brian</cp:lastModifiedBy>
  <cp:revision>352</cp:revision>
  <dcterms:created xsi:type="dcterms:W3CDTF">2016-09-19T16:42:28Z</dcterms:created>
  <dcterms:modified xsi:type="dcterms:W3CDTF">2022-06-28T16:43:58Z</dcterms:modified>
</cp:coreProperties>
</file>