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8" r:id="rId4"/>
    <p:sldId id="260" r:id="rId5"/>
    <p:sldId id="261" r:id="rId6"/>
    <p:sldId id="267" r:id="rId7"/>
    <p:sldId id="266" r:id="rId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7E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83" d="100"/>
          <a:sy n="83" d="100"/>
        </p:scale>
        <p:origin x="114" y="34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-76200"/>
            <a:ext cx="12192000" cy="57912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rgbClr val="333333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563880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0" y="5638800"/>
            <a:ext cx="12192000" cy="0"/>
          </a:xfrm>
          <a:prstGeom prst="line">
            <a:avLst/>
          </a:prstGeom>
          <a:noFill/>
          <a:ln w="6350">
            <a:solidFill>
              <a:srgbClr val="4D4D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801" y="6019801"/>
            <a:ext cx="1291167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00200"/>
            <a:ext cx="10363200" cy="1143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200400"/>
            <a:ext cx="8534400" cy="1752600"/>
          </a:xfrm>
        </p:spPr>
        <p:txBody>
          <a:bodyPr/>
          <a:lstStyle>
            <a:lvl1pPr marL="0" indent="0" algn="ctr">
              <a:buFont typeface="Wingdings" pitchFamily="-64" charset="2"/>
              <a:buNone/>
              <a:defRPr>
                <a:solidFill>
                  <a:srgbClr val="CCCCCC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33125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9CB268-4E0A-4A28-8082-76D581048D5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474AE0-3EDA-40AA-BA5F-3A3DEFA5A680}" type="datetimeFigureOut">
              <a:rPr lang="en-US" smtClean="0"/>
              <a:t>2/4/2020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43852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762000"/>
            <a:ext cx="26416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762000"/>
            <a:ext cx="7721600" cy="49530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9CB268-4E0A-4A28-8082-76D581048D5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474AE0-3EDA-40AA-BA5F-3A3DEFA5A680}" type="datetimeFigureOut">
              <a:rPr lang="en-US" smtClean="0"/>
              <a:t>2/4/2020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436856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C1432-5143-4B03-BE33-0141D7749992}" type="datetimeFigureOut">
              <a:rPr lang="en-US"/>
              <a:pPr>
                <a:defRPr/>
              </a:pPr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D4DB2-1EDA-49CC-8243-0366DE93E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56090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C1432-5143-4B03-BE33-0141D7749992}" type="datetimeFigureOut">
              <a:rPr lang="en-US"/>
              <a:pPr>
                <a:defRPr/>
              </a:pPr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81DF5-FA32-44A2-A499-DC6613F58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831241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C1432-5143-4B03-BE33-0141D7749992}" type="datetimeFigureOut">
              <a:rPr lang="en-US"/>
              <a:pPr>
                <a:defRPr/>
              </a:pPr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0177E-E6CE-4485-A918-25EBADE37D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247054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C1432-5143-4B03-BE33-0141D7749992}" type="datetimeFigureOut">
              <a:rPr lang="en-US"/>
              <a:pPr>
                <a:defRPr/>
              </a:pPr>
              <a:t>2/4/2020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2A0C2-C681-48F0-9675-7738F58038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97420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C1432-5143-4B03-BE33-0141D7749992}" type="datetimeFigureOut">
              <a:rPr lang="en-US"/>
              <a:pPr>
                <a:defRPr/>
              </a:pPr>
              <a:t>2/4/2020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23937-E89E-42E9-B05E-23DCE3DD3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2601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C1432-5143-4B03-BE33-0141D7749992}" type="datetimeFigureOut">
              <a:rPr lang="en-US"/>
              <a:pPr>
                <a:defRPr/>
              </a:pPr>
              <a:t>2/4/2020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ECB5E-4F2F-4F34-ACCD-C45478901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371158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C1432-5143-4B03-BE33-0141D7749992}" type="datetimeFigureOut">
              <a:rPr lang="en-US"/>
              <a:pPr>
                <a:defRPr/>
              </a:pPr>
              <a:t>2/4/2020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F6B75-2CBA-4C55-92AD-ADFC337561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766705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C1432-5143-4B03-BE33-0141D7749992}" type="datetimeFigureOut">
              <a:rPr lang="en-US"/>
              <a:pPr>
                <a:defRPr/>
              </a:pPr>
              <a:t>2/4/2020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9EB4A-CA85-41D6-9437-6CE20D46E6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73745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9CB268-4E0A-4A28-8082-76D581048D5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474AE0-3EDA-40AA-BA5F-3A3DEFA5A680}" type="datetimeFigureOut">
              <a:rPr lang="en-US" smtClean="0"/>
              <a:t>2/4/2020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4608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C1432-5143-4B03-BE33-0141D7749992}" type="datetimeFigureOut">
              <a:rPr lang="en-US"/>
              <a:pPr>
                <a:defRPr/>
              </a:pPr>
              <a:t>2/4/2020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AE931-CE76-4006-90BA-896AF17FD0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349409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C1432-5143-4B03-BE33-0141D7749992}" type="datetimeFigureOut">
              <a:rPr lang="en-US"/>
              <a:pPr>
                <a:defRPr/>
              </a:pPr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0ACDB-1B3C-482F-B8F2-A678589D19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46503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C1432-5143-4B03-BE33-0141D7749992}" type="datetimeFigureOut">
              <a:rPr lang="en-US"/>
              <a:pPr>
                <a:defRPr/>
              </a:pPr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2CBB0-64A5-4581-BD54-739AF78EC4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57706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C1432-5143-4B03-BE33-0141D7749992}" type="datetimeFigureOut">
              <a:rPr lang="en-US"/>
              <a:pPr>
                <a:defRPr/>
              </a:pPr>
              <a:t>2/4/2020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B5F3B-D066-4600-BBAB-6A716DEF9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2089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9CB268-4E0A-4A28-8082-76D581048D5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474AE0-3EDA-40AA-BA5F-3A3DEFA5A680}" type="datetimeFigureOut">
              <a:rPr lang="en-US" smtClean="0"/>
              <a:t>2/4/2020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25772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828800"/>
            <a:ext cx="5181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8800"/>
            <a:ext cx="5181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9CB268-4E0A-4A28-8082-76D581048D5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474AE0-3EDA-40AA-BA5F-3A3DEFA5A680}" type="datetimeFigureOut">
              <a:rPr lang="en-US" smtClean="0"/>
              <a:t>2/4/2020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2738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9CB268-4E0A-4A28-8082-76D581048D5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474AE0-3EDA-40AA-BA5F-3A3DEFA5A680}" type="datetimeFigureOut">
              <a:rPr lang="en-US" smtClean="0"/>
              <a:t>2/4/2020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2961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9CB268-4E0A-4A28-8082-76D581048D5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474AE0-3EDA-40AA-BA5F-3A3DEFA5A680}" type="datetimeFigureOut">
              <a:rPr lang="en-US" smtClean="0"/>
              <a:t>2/4/2020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256217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9CB268-4E0A-4A28-8082-76D581048D5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474AE0-3EDA-40AA-BA5F-3A3DEFA5A680}" type="datetimeFigureOut">
              <a:rPr lang="en-US" smtClean="0"/>
              <a:t>2/4/2020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27385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9CB268-4E0A-4A28-8082-76D581048D5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474AE0-3EDA-40AA-BA5F-3A3DEFA5A680}" type="datetimeFigureOut">
              <a:rPr lang="en-US" smtClean="0"/>
              <a:t>2/4/2020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56575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9CB268-4E0A-4A28-8082-76D581048D5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474AE0-3EDA-40AA-BA5F-3A3DEFA5A680}" type="datetimeFigureOut">
              <a:rPr lang="en-US" smtClean="0"/>
              <a:t>2/4/2020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86775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/>
        </p:nvSpPr>
        <p:spPr bwMode="auto">
          <a:xfrm>
            <a:off x="0" y="-42863"/>
            <a:ext cx="12192000" cy="347663"/>
          </a:xfrm>
          <a:prstGeom prst="rect">
            <a:avLst/>
          </a:prstGeom>
          <a:gradFill rotWithShape="0">
            <a:gsLst>
              <a:gs pos="0">
                <a:srgbClr val="333333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62000"/>
            <a:ext cx="10566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This is the title of this slide.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1828800"/>
            <a:ext cx="10566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12800" y="0"/>
            <a:ext cx="680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bg1"/>
                </a:solidFill>
                <a:latin typeface="+mn-lt"/>
                <a:ea typeface="Osaka" pitchFamily="-64" charset="-128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48800" y="5903913"/>
            <a:ext cx="193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0" rIns="9144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4400" b="1">
                <a:solidFill>
                  <a:srgbClr val="D9D9D9"/>
                </a:solidFill>
                <a:latin typeface="+mn-lt"/>
                <a:ea typeface="Osaka" pitchFamily="-64" charset="-128"/>
                <a:cs typeface="+mn-cs"/>
              </a:defRPr>
            </a:lvl1pPr>
          </a:lstStyle>
          <a:p>
            <a:fld id="{109CB268-4E0A-4A28-8082-76D581048D5E}" type="slidenum">
              <a:rPr lang="en-US" smtClean="0"/>
              <a:t>‹#›</a:t>
            </a:fld>
            <a:endParaRPr lang="en-US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839200" y="0"/>
            <a:ext cx="2540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08080"/>
                </a:solidFill>
                <a:latin typeface="+mn-lt"/>
                <a:ea typeface="Osaka" pitchFamily="-64" charset="-128"/>
                <a:cs typeface="+mn-cs"/>
              </a:defRPr>
            </a:lvl1pPr>
          </a:lstStyle>
          <a:p>
            <a:fld id="{EA474AE0-3EDA-40AA-BA5F-3A3DEFA5A680}" type="datetimeFigureOut">
              <a:rPr lang="en-US" smtClean="0"/>
              <a:t>2/4/2020</a:t>
            </a:fld>
            <a:endParaRPr lang="en-US"/>
          </a:p>
        </p:txBody>
      </p:sp>
      <p:pic>
        <p:nvPicPr>
          <p:cNvPr id="1032" name="Picture 1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542" y="6154738"/>
            <a:ext cx="1291167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6343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Osak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pitchFamily="-64" charset="-128"/>
          <a:cs typeface="Osaka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pitchFamily="-64" charset="-128"/>
          <a:cs typeface="Osaka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pitchFamily="-64" charset="-128"/>
          <a:cs typeface="Osaka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pitchFamily="-64" charset="-128"/>
          <a:cs typeface="Osak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pitchFamily="-6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pitchFamily="-6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pitchFamily="-6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pitchFamily="-6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2675B4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Osaka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2675B4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Osak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2675B4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Osak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2675B4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Osak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2675B4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Osak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2675B4"/>
        </a:buClr>
        <a:buFont typeface="Wingdings" pitchFamily="-64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2675B4"/>
        </a:buClr>
        <a:buFont typeface="Wingdings" pitchFamily="-64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2675B4"/>
        </a:buClr>
        <a:buFont typeface="Wingdings" pitchFamily="-64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2675B4"/>
        </a:buClr>
        <a:buFont typeface="Wingdings" pitchFamily="-64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Times" pitchFamily="-64" charset="0"/>
                <a:ea typeface="Osaka" pitchFamily="-64" charset="-128"/>
                <a:cs typeface="+mn-cs"/>
              </a:defRPr>
            </a:lvl1pPr>
          </a:lstStyle>
          <a:p>
            <a:pPr>
              <a:defRPr/>
            </a:pPr>
            <a:fld id="{F4CC1432-5143-4B03-BE33-0141D7749992}" type="datetimeFigureOut">
              <a:rPr lang="en-US"/>
              <a:pPr>
                <a:defRPr/>
              </a:pPr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Times" pitchFamily="-64" charset="0"/>
                <a:ea typeface="Osaka" pitchFamily="-6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Times" pitchFamily="-64" charset="0"/>
                <a:ea typeface="Osaka" pitchFamily="-64" charset="-128"/>
                <a:cs typeface="+mn-cs"/>
              </a:defRPr>
            </a:lvl1pPr>
          </a:lstStyle>
          <a:p>
            <a:pPr>
              <a:defRPr/>
            </a:pPr>
            <a:fld id="{8C21B9DE-BAC4-4BA4-9677-2003439B0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26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help@scv.bu.edu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help@scv.bu.edu" TargetMode="External"/><Relationship Id="rId2" Type="http://schemas.openxmlformats.org/officeDocument/2006/relationships/hyperlink" Target="mailto:bgregor@bu.ed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scv.bu.edu/survey/tutorial_evaluation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C++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707476"/>
            <a:ext cx="8534400" cy="1245524"/>
          </a:xfrm>
        </p:spPr>
        <p:txBody>
          <a:bodyPr/>
          <a:lstStyle/>
          <a:p>
            <a:r>
              <a:rPr lang="en-US" dirty="0" smtClean="0"/>
              <a:t>Brian Gregor</a:t>
            </a:r>
          </a:p>
          <a:p>
            <a:r>
              <a:rPr lang="en-US" dirty="0" smtClean="0"/>
              <a:t>Research Computing Services</a:t>
            </a:r>
          </a:p>
          <a:p>
            <a:r>
              <a:rPr lang="en-US" dirty="0" smtClean="0"/>
              <a:t>Information Services &amp;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4138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</a:rPr>
              <a:t>Research Computing Services (RCS)</a:t>
            </a:r>
            <a:br>
              <a:rPr lang="en-US" dirty="0">
                <a:latin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4506" y="2662518"/>
            <a:ext cx="5181600" cy="3886200"/>
          </a:xfrm>
        </p:spPr>
        <p:txBody>
          <a:bodyPr/>
          <a:lstStyle/>
          <a:p>
            <a:r>
              <a:rPr lang="en-US" sz="2400" dirty="0">
                <a:latin typeface="Arial" panose="020B0604020202020204" pitchFamily="34" charset="0"/>
              </a:rPr>
              <a:t>A group within Information Services &amp; Technology at Boston </a:t>
            </a:r>
            <a:r>
              <a:rPr lang="en-US" sz="2400" dirty="0" smtClean="0">
                <a:latin typeface="Arial" panose="020B0604020202020204" pitchFamily="34" charset="0"/>
              </a:rPr>
              <a:t>University</a:t>
            </a:r>
          </a:p>
          <a:p>
            <a:r>
              <a:rPr lang="en-US" sz="2400" dirty="0">
                <a:latin typeface="Arial" panose="020B0604020202020204" pitchFamily="34" charset="0"/>
              </a:rPr>
              <a:t>P</a:t>
            </a:r>
            <a:r>
              <a:rPr lang="en-US" sz="2400" dirty="0" smtClean="0">
                <a:latin typeface="Arial" panose="020B0604020202020204" pitchFamily="34" charset="0"/>
              </a:rPr>
              <a:t>rovides computing</a:t>
            </a:r>
            <a:r>
              <a:rPr lang="en-US" sz="2400" dirty="0">
                <a:latin typeface="Arial" panose="020B0604020202020204" pitchFamily="34" charset="0"/>
              </a:rPr>
              <a:t>, storage, and visualization resources and services to support </a:t>
            </a:r>
            <a:r>
              <a:rPr lang="en-US" sz="2400" dirty="0" smtClean="0">
                <a:latin typeface="Arial" panose="020B0604020202020204" pitchFamily="34" charset="0"/>
              </a:rPr>
              <a:t>research</a:t>
            </a:r>
            <a:endParaRPr lang="en-US" sz="2400" dirty="0">
              <a:latin typeface="Arial" panose="020B0604020202020204" pitchFamily="34" charset="0"/>
            </a:endParaRPr>
          </a:p>
          <a:p>
            <a:r>
              <a:rPr lang="en-US" sz="2400" dirty="0"/>
              <a:t>Whole RCS team contact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Use the IT Help Desk </a:t>
            </a:r>
          </a:p>
          <a:p>
            <a:pPr lvl="1"/>
            <a:r>
              <a:rPr lang="en-US" sz="2000" dirty="0" smtClean="0"/>
              <a:t>Or  </a:t>
            </a:r>
            <a:r>
              <a:rPr lang="en-US" sz="2000" dirty="0" smtClean="0">
                <a:hlinkClick r:id="rId2"/>
              </a:rPr>
              <a:t>help@scc.bu.edu</a:t>
            </a:r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sz="2400" dirty="0" smtClean="0">
                <a:latin typeface="Arial" panose="020B0604020202020204" pitchFamily="34" charset="0"/>
              </a:rPr>
              <a:t> </a:t>
            </a:r>
          </a:p>
          <a:p>
            <a:pPr lvl="1"/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512859" y="2662518"/>
            <a:ext cx="5181600" cy="3886200"/>
          </a:xfrm>
        </p:spPr>
        <p:txBody>
          <a:bodyPr/>
          <a:lstStyle/>
          <a:p>
            <a:r>
              <a:rPr lang="en-US" sz="2400" dirty="0">
                <a:latin typeface="Arial" panose="020B0604020202020204" pitchFamily="34" charset="0"/>
              </a:rPr>
              <a:t>Three Primary Services</a:t>
            </a:r>
            <a:r>
              <a:rPr lang="en-US" sz="2400" dirty="0" smtClean="0">
                <a:latin typeface="Arial" panose="020B0604020202020204" pitchFamily="34" charset="0"/>
              </a:rPr>
              <a:t>:</a:t>
            </a:r>
            <a:endParaRPr lang="en-US" sz="2400" dirty="0">
              <a:latin typeface="Arial" panose="020B0604020202020204" pitchFamily="34" charset="0"/>
            </a:endParaRPr>
          </a:p>
          <a:p>
            <a:pPr lvl="1"/>
            <a:r>
              <a:rPr lang="en-US" sz="2000" dirty="0">
                <a:latin typeface="Arial" panose="020B0604020202020204" pitchFamily="34" charset="0"/>
              </a:rPr>
              <a:t>Research </a:t>
            </a:r>
            <a:r>
              <a:rPr lang="en-US" sz="2000" dirty="0" smtClean="0">
                <a:latin typeface="Arial" panose="020B0604020202020204" pitchFamily="34" charset="0"/>
              </a:rPr>
              <a:t>Computation</a:t>
            </a:r>
            <a:endParaRPr lang="en-US" sz="2000" dirty="0">
              <a:latin typeface="Arial" panose="020B0604020202020204" pitchFamily="34" charset="0"/>
            </a:endParaRPr>
          </a:p>
          <a:p>
            <a:pPr lvl="1"/>
            <a:r>
              <a:rPr lang="en-US" sz="2000" dirty="0">
                <a:latin typeface="Arial" panose="020B0604020202020204" pitchFamily="34" charset="0"/>
              </a:rPr>
              <a:t>Research </a:t>
            </a:r>
            <a:r>
              <a:rPr lang="en-US" sz="2000" dirty="0" smtClean="0">
                <a:latin typeface="Arial" panose="020B0604020202020204" pitchFamily="34" charset="0"/>
              </a:rPr>
              <a:t>Visualization</a:t>
            </a:r>
            <a:endParaRPr lang="en-US" sz="2000" dirty="0">
              <a:latin typeface="Arial" panose="020B0604020202020204" pitchFamily="34" charset="0"/>
            </a:endParaRPr>
          </a:p>
          <a:p>
            <a:pPr lvl="1"/>
            <a:r>
              <a:rPr lang="en-US" sz="2000" dirty="0">
                <a:latin typeface="Arial" panose="020B0604020202020204" pitchFamily="34" charset="0"/>
              </a:rPr>
              <a:t>Research Consulting and </a:t>
            </a:r>
            <a:r>
              <a:rPr lang="en-US" sz="2000" dirty="0" smtClean="0">
                <a:latin typeface="Arial" panose="020B0604020202020204" pitchFamily="34" charset="0"/>
              </a:rPr>
              <a:t>Training</a:t>
            </a:r>
          </a:p>
          <a:p>
            <a:r>
              <a:rPr lang="en-US" sz="2400" dirty="0" smtClean="0">
                <a:latin typeface="Arial" panose="020B0604020202020204" pitchFamily="34" charset="0"/>
              </a:rPr>
              <a:t>Maintains and administers the Shared Computing Cluster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</a:rPr>
              <a:t>Located in Holyoke, MA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</a:rPr>
              <a:t>~</a:t>
            </a:r>
            <a:r>
              <a:rPr lang="en-US" sz="2000" dirty="0" smtClean="0">
                <a:latin typeface="Arial" panose="020B0604020202020204" pitchFamily="34" charset="0"/>
              </a:rPr>
              <a:t>19000 </a:t>
            </a:r>
            <a:r>
              <a:rPr lang="en-US" sz="2000" dirty="0" smtClean="0">
                <a:latin typeface="Arial" panose="020B0604020202020204" pitchFamily="34" charset="0"/>
              </a:rPr>
              <a:t>CPUs running Linux</a:t>
            </a:r>
          </a:p>
          <a:p>
            <a:pPr lvl="1"/>
            <a:endParaRPr lang="en-US" sz="2000" dirty="0">
              <a:latin typeface="Arial" panose="020B0604020202020204" pitchFamily="34" charset="0"/>
            </a:endParaRPr>
          </a:p>
          <a:p>
            <a:endParaRPr lang="en-US" sz="2400" dirty="0"/>
          </a:p>
        </p:txBody>
      </p:sp>
      <p:pic>
        <p:nvPicPr>
          <p:cNvPr id="1026" name="Picture 2" descr="Image result for mghpc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0" y="415350"/>
            <a:ext cx="2590800" cy="2247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25403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Member of the Applications group inside RCS</a:t>
            </a:r>
          </a:p>
          <a:p>
            <a:endParaRPr lang="en-US" sz="1800" dirty="0" smtClean="0"/>
          </a:p>
          <a:p>
            <a:r>
              <a:rPr lang="en-US" sz="1800" dirty="0" smtClean="0"/>
              <a:t>Office </a:t>
            </a:r>
            <a:r>
              <a:rPr lang="en-US" sz="1800" dirty="0"/>
              <a:t>on the Boston University Charles River Campus </a:t>
            </a:r>
            <a:r>
              <a:rPr lang="en-US" sz="1800" dirty="0" smtClean="0"/>
              <a:t>	</a:t>
            </a:r>
          </a:p>
          <a:p>
            <a:pPr lvl="1"/>
            <a:r>
              <a:rPr lang="en-US" sz="1400" dirty="0" smtClean="0"/>
              <a:t>Right upstairs, the RCS offices are in 111 </a:t>
            </a:r>
            <a:r>
              <a:rPr lang="en-US" sz="1400" dirty="0" err="1" smtClean="0"/>
              <a:t>Cummington</a:t>
            </a:r>
            <a:r>
              <a:rPr lang="en-US" sz="1400" dirty="0" smtClean="0"/>
              <a:t>.</a:t>
            </a:r>
          </a:p>
          <a:p>
            <a:endParaRPr lang="en-US" sz="1800" dirty="0" smtClean="0"/>
          </a:p>
          <a:p>
            <a:r>
              <a:rPr lang="en-US" sz="1800" dirty="0" smtClean="0"/>
              <a:t>We </a:t>
            </a:r>
            <a:r>
              <a:rPr lang="en-US" sz="1800" dirty="0"/>
              <a:t>also have staff on the </a:t>
            </a:r>
            <a:r>
              <a:rPr lang="en-US" sz="1800" dirty="0" smtClean="0"/>
              <a:t>BU Medical Campus</a:t>
            </a:r>
            <a:endParaRPr lang="en-US" sz="1800" dirty="0"/>
          </a:p>
          <a:p>
            <a:endParaRPr lang="en-US" sz="1800" dirty="0" smtClean="0"/>
          </a:p>
          <a:p>
            <a:r>
              <a:rPr lang="en-US" sz="1800" dirty="0" smtClean="0"/>
              <a:t>Contact:  </a:t>
            </a:r>
            <a:r>
              <a:rPr lang="en-US" sz="1800" dirty="0" smtClean="0">
                <a:hlinkClick r:id="rId2"/>
              </a:rPr>
              <a:t>bgregor@bu.edu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Whole RCS team contact: </a:t>
            </a:r>
            <a:r>
              <a:rPr lang="en-US" sz="1800" dirty="0" smtClean="0">
                <a:hlinkClick r:id="rId3"/>
              </a:rPr>
              <a:t>help@scv.bu.edu</a:t>
            </a:r>
            <a:endParaRPr lang="en-US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325121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</a:t>
            </a:r>
            <a:r>
              <a:rPr lang="en-US" dirty="0"/>
              <a:t>has experience programming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Working </a:t>
            </a:r>
            <a:r>
              <a:rPr lang="en-US" dirty="0"/>
              <a:t>with </a:t>
            </a:r>
            <a:r>
              <a:rPr lang="en-US" dirty="0" smtClean="0"/>
              <a:t>C++ already?</a:t>
            </a:r>
          </a:p>
          <a:p>
            <a:endParaRPr lang="en-US" dirty="0" smtClean="0"/>
          </a:p>
          <a:p>
            <a:r>
              <a:rPr lang="en-US" dirty="0" smtClean="0"/>
              <a:t>Any other programming languages?</a:t>
            </a:r>
          </a:p>
          <a:p>
            <a:endParaRPr lang="en-US" dirty="0"/>
          </a:p>
          <a:p>
            <a:r>
              <a:rPr lang="en-US" dirty="0" smtClean="0"/>
              <a:t>Why do you want to learn C++?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1867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Tutorial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C++ as an object-oriented language</a:t>
            </a:r>
          </a:p>
          <a:p>
            <a:r>
              <a:rPr lang="en-US" dirty="0" smtClean="0"/>
              <a:t>Learn the concepts of object-oriented programming</a:t>
            </a:r>
          </a:p>
          <a:p>
            <a:r>
              <a:rPr lang="en-US" dirty="0" smtClean="0"/>
              <a:t>Use a debugger and an integrated development environment </a:t>
            </a:r>
          </a:p>
        </p:txBody>
      </p:sp>
    </p:spTree>
    <p:extLst>
      <p:ext uri="{BB962C8B-B14F-4D97-AF65-F5344CB8AC3E}">
        <p14:creationId xmlns:p14="http://schemas.microsoft.com/office/powerpoint/2010/main" val="17271467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End-of-course Evaluation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visit this page and fill in the evaluation form for this course.</a:t>
            </a:r>
          </a:p>
          <a:p>
            <a:r>
              <a:rPr lang="en-US" dirty="0" smtClean="0"/>
              <a:t>Your feedback is highly valuable to the RCS team for the improvement and development of tutorials.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200" u="sng" dirty="0">
                <a:hlinkClick r:id="rId2"/>
              </a:rPr>
              <a:t>http://</a:t>
            </a:r>
            <a:r>
              <a:rPr lang="en-US" sz="3200" u="sng" dirty="0" smtClean="0">
                <a:hlinkClick r:id="rId2"/>
              </a:rPr>
              <a:t>scv.bu.edu/survey/tutorial_evaluation.html</a:t>
            </a:r>
            <a:endParaRPr lang="en-US" sz="3200" u="sng" dirty="0" smtClean="0"/>
          </a:p>
          <a:p>
            <a:endParaRPr lang="en-US" u="sng" dirty="0"/>
          </a:p>
          <a:p>
            <a:endParaRPr lang="en-US" u="sng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397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 and T 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64" charset="0"/>
            <a:ea typeface="Osaka" pitchFamily="-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64" charset="0"/>
            <a:ea typeface="Osaka" pitchFamily="-64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600" dirty="0" smtClean="0">
            <a:latin typeface="+mn-lt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S and T Theme" id="{79BA2A39-EFE9-4FDA-938F-E33E51A20145}" vid="{B80829E0-25F2-42FB-8ACD-E75D24204594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 and T Theme</Template>
  <TotalTime>21010</TotalTime>
  <Words>220</Words>
  <Application>Microsoft Office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Osaka</vt:lpstr>
      <vt:lpstr>Times</vt:lpstr>
      <vt:lpstr>Wingdings</vt:lpstr>
      <vt:lpstr>IS and T Theme</vt:lpstr>
      <vt:lpstr>Custom Design</vt:lpstr>
      <vt:lpstr>Introduction to C++ </vt:lpstr>
      <vt:lpstr>Research Computing Services (RCS) </vt:lpstr>
      <vt:lpstr>About Me</vt:lpstr>
      <vt:lpstr>About You</vt:lpstr>
      <vt:lpstr>Tutorial Goals</vt:lpstr>
      <vt:lpstr>End-of-course Evaluation Form</vt:lpstr>
    </vt:vector>
  </TitlesOfParts>
  <Company>Boston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C++: Part 1</dc:title>
  <dc:creator>Gregor, Brian</dc:creator>
  <cp:lastModifiedBy>Gregor, Brian</cp:lastModifiedBy>
  <cp:revision>180</cp:revision>
  <dcterms:created xsi:type="dcterms:W3CDTF">2016-09-19T16:42:28Z</dcterms:created>
  <dcterms:modified xsi:type="dcterms:W3CDTF">2020-02-04T19:09:50Z</dcterms:modified>
</cp:coreProperties>
</file>