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12" r:id="rId4"/>
    <p:sldId id="261" r:id="rId5"/>
    <p:sldId id="264" r:id="rId6"/>
    <p:sldId id="313" r:id="rId7"/>
    <p:sldId id="304" r:id="rId8"/>
    <p:sldId id="270" r:id="rId9"/>
    <p:sldId id="315" r:id="rId10"/>
    <p:sldId id="316" r:id="rId11"/>
    <p:sldId id="318" r:id="rId12"/>
    <p:sldId id="320" r:id="rId13"/>
    <p:sldId id="319" r:id="rId14"/>
    <p:sldId id="321" r:id="rId15"/>
    <p:sldId id="322" r:id="rId16"/>
    <p:sldId id="314" r:id="rId17"/>
    <p:sldId id="317" r:id="rId18"/>
    <p:sldId id="274" r:id="rId19"/>
    <p:sldId id="286" r:id="rId20"/>
    <p:sldId id="307" r:id="rId21"/>
    <p:sldId id="308" r:id="rId22"/>
    <p:sldId id="310" r:id="rId23"/>
    <p:sldId id="295" r:id="rId24"/>
    <p:sldId id="324" r:id="rId25"/>
    <p:sldId id="326" r:id="rId26"/>
    <p:sldId id="323" r:id="rId27"/>
    <p:sldId id="325" r:id="rId28"/>
    <p:sldId id="296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 Nodes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A0-46B8-8234-57073C9BD8D6}"/>
              </c:ext>
            </c:extLst>
          </c:dPt>
          <c:cat>
            <c:strRef>
              <c:f>Sheet1!$A$2:$A$3</c:f>
              <c:strCache>
                <c:ptCount val="2"/>
                <c:pt idx="0">
                  <c:v>Shared</c:v>
                </c:pt>
                <c:pt idx="1">
                  <c:v>Buy-in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370</c:v>
                </c:pt>
                <c:pt idx="1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0-46B8-8234-57073C9BD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1668703"/>
        <c:axId val="891665791"/>
      </c:barChart>
      <c:catAx>
        <c:axId val="89166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665791"/>
        <c:crosses val="autoZero"/>
        <c:auto val="1"/>
        <c:lblAlgn val="ctr"/>
        <c:lblOffset val="100"/>
        <c:noMultiLvlLbl val="0"/>
      </c:catAx>
      <c:valAx>
        <c:axId val="89166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66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397C9-B6D6-4B48-8FCB-82897BE5A5E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B66D-B1BC-4784-8273-9A191ED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5F2-F727-436D-8FC0-D6A14046F5CF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0EA3-77C2-476E-9FED-55A85001924C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D151-F8E5-41B1-8F74-592AFF09C764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70DA-CCDB-4BA7-A536-439CF4F4B11F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D2B-EA7E-4238-992A-945A5F7527DB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6468-F3B9-4563-A675-B02609293F2E}" type="datetime1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EFB3-EA73-49D3-A114-B5605EE6EF6A}" type="datetime1">
              <a:rPr lang="en-US" smtClean="0"/>
              <a:t>5/28/26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D1E-CB06-4D0A-8C84-14BE48CACB82}" type="datetime1">
              <a:rPr lang="en-US" smtClean="0"/>
              <a:t>5/28/26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4C35-8328-48E9-A065-9F3C542CC86C}" type="datetime1">
              <a:rPr lang="en-US" smtClean="0"/>
              <a:t>5/28/26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5E5-FE5A-4E59-8B6B-8CE66C496582}" type="datetime1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E78-E8F3-4F16-B547-B2CBA6B695FB}" type="datetime1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F5D8-076B-44EE-810A-11A36A890632}" type="datetime1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.edu/tech/support/research/software-and-programming/programming/compile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tech/support/research/system-usage/running-jobs/batch-script-examples/#MEMORY" TargetMode="External"/><Relationship Id="rId2" Type="http://schemas.openxmlformats.org/officeDocument/2006/relationships/hyperlink" Target="https://www.bu.edu/tech/support/research/system-usage/running-jobs/resources-jobs/#memo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.edu/tech/support/research/system-usage/running-jobs/advanced-batch/#depen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csvc.bu.edu/software/" TargetMode="External"/><Relationship Id="rId2" Type="http://schemas.openxmlformats.org/officeDocument/2006/relationships/hyperlink" Target="http://www.bu.edu/tech/support/re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@scc.bu.edu" TargetMode="External"/><Relationship Id="rId5" Type="http://schemas.openxmlformats.org/officeDocument/2006/relationships/hyperlink" Target="http://scv.bu.edu/survey/tutorial_evaluation.html" TargetMode="External"/><Relationship Id="rId4" Type="http://schemas.openxmlformats.org/officeDocument/2006/relationships/hyperlink" Target="http://rcs.bu.edu/exampl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/tech/support/research/computing-resources/tech-summar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Intermediate SCC Usage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5343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Computing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83" y="6041709"/>
            <a:ext cx="1250633" cy="561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5439" y="4106753"/>
            <a:ext cx="34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Katia Bulekova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SCC: batch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Script organization:</a:t>
            </a:r>
          </a:p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B0E043-401C-4059-B6E9-815401E95137}"/>
              </a:ext>
            </a:extLst>
          </p:cNvPr>
          <p:cNvGrpSpPr/>
          <p:nvPr/>
        </p:nvGrpSpPr>
        <p:grpSpPr>
          <a:xfrm>
            <a:off x="515706" y="1623010"/>
            <a:ext cx="8238254" cy="4733913"/>
            <a:chOff x="515706" y="1965910"/>
            <a:chExt cx="8238254" cy="4733913"/>
          </a:xfrm>
        </p:grpSpPr>
        <p:sp>
          <p:nvSpPr>
            <p:cNvPr id="4" name="TextBox 3"/>
            <p:cNvSpPr txBox="1"/>
            <p:nvPr/>
          </p:nvSpPr>
          <p:spPr>
            <a:xfrm>
              <a:off x="2893968" y="2453272"/>
              <a:ext cx="5859992" cy="4185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0" i="1" dirty="0">
                  <a:solidFill>
                    <a:schemeClr val="accent5">
                      <a:lumMod val="50000"/>
                      <a:alpha val="30000"/>
                    </a:schemeClr>
                  </a:solidFill>
                  <a:effectLst/>
                  <a:latin typeface="Courier New" panose="02070309020205020404" pitchFamily="49" charset="0"/>
                </a:rPr>
                <a:t>#!/bin/bash </a:t>
              </a:r>
              <a:r>
                <a:rPr lang="en-US" sz="1400" b="1" i="1" dirty="0">
                  <a:solidFill>
                    <a:srgbClr val="C00000">
                      <a:alpha val="30000"/>
                    </a:srgbClr>
                  </a:solidFill>
                  <a:effectLst/>
                  <a:latin typeface="Courier New" panose="02070309020205020404" pitchFamily="49" charset="0"/>
                </a:rPr>
                <a:t>-l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#Time limit</a:t>
              </a:r>
            </a:p>
            <a:p>
              <a:r>
                <a:rPr lang="en-US" sz="1400" b="1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#$ -l </a:t>
              </a:r>
              <a:r>
                <a:rPr lang="en-US" sz="1400" b="1" i="1" dirty="0" err="1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h_rt</a:t>
              </a:r>
              <a:r>
                <a:rPr lang="en-US" sz="1400" b="1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=12:00:00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#Project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-P </a:t>
              </a:r>
              <a:r>
                <a:rPr lang="en-US" sz="1400" i="1" dirty="0" err="1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krcs</a:t>
              </a:r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#Send email-report at the end of the job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-m e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#Job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-N </a:t>
              </a:r>
              <a:r>
                <a:rPr lang="en-US" sz="1400" i="1" dirty="0" err="1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myjob</a:t>
              </a:r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0000"/>
                    </a:schemeClr>
                  </a:solidFill>
                  <a:latin typeface="Courier New" panose="02070309020205020404" pitchFamily="49" charset="0"/>
                </a:rPr>
                <a:t>#Load modules: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0000"/>
                    </a:schemeClr>
                  </a:solidFill>
                  <a:latin typeface="Courier New" panose="02070309020205020404" pitchFamily="49" charset="0"/>
                </a:rPr>
                <a:t>module load python/3.12.4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#Run the program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python myscript.py</a:t>
              </a:r>
              <a:endParaRPr lang="en-US" sz="1400" dirty="0">
                <a:solidFill>
                  <a:schemeClr val="accent5">
                    <a:lumMod val="50000"/>
                    <a:alpha val="32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0548" y="2452845"/>
              <a:ext cx="45719" cy="2860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598" y="2947606"/>
              <a:ext cx="45719" cy="2296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0548" y="5487123"/>
              <a:ext cx="45719" cy="12127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8082" y="2431089"/>
              <a:ext cx="1538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2">
                      <a:alpha val="30000"/>
                    </a:schemeClr>
                  </a:solidFill>
                </a:rPr>
                <a:t>Script interpreter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068" y="3393881"/>
              <a:ext cx="1720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6">
                      <a:lumMod val="75000"/>
                      <a:alpha val="36000"/>
                    </a:schemeClr>
                  </a:solidFill>
                </a:rPr>
                <a:t>Scheduler Directives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706" y="5630753"/>
              <a:ext cx="2128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5">
                      <a:alpha val="59000"/>
                    </a:schemeClr>
                  </a:solidFill>
                </a:rPr>
                <a:t>Commands to execute</a:t>
              </a:r>
            </a:p>
          </p:txBody>
        </p:sp>
        <p:sp>
          <p:nvSpPr>
            <p:cNvPr id="14" name="Rounded Rectangular Callout 11">
              <a:extLst>
                <a:ext uri="{FF2B5EF4-FFF2-40B4-BE49-F238E27FC236}">
                  <a16:creationId xmlns:a16="http://schemas.microsoft.com/office/drawing/2014/main" id="{E591CFEE-5E15-4DC1-81AA-7B0FFA1EA434}"/>
                </a:ext>
              </a:extLst>
            </p:cNvPr>
            <p:cNvSpPr/>
            <p:nvPr/>
          </p:nvSpPr>
          <p:spPr>
            <a:xfrm>
              <a:off x="4962525" y="1965910"/>
              <a:ext cx="1990725" cy="419894"/>
            </a:xfrm>
            <a:prstGeom prst="wedgeRoundRectCallout">
              <a:avLst>
                <a:gd name="adj1" fmla="val -86008"/>
                <a:gd name="adj2" fmla="val 1996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Resource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57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SCC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5124892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purpose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nodes: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run single-processor jobs and parallel jobs (up to 720 hours)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Whole node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queues (8, 16, 28, 32 and 36 cores):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jobs that request the above number of cores will run on them (up to 240 hours)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nodes: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jobs requesting GPU(s) will run on these nodes (up to 48 hours)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for jobs requesting multiple nodes (up to 120 hours)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VirtualGL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nodes: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interactive graphics jobs (up to 48 hours)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8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Request resources: single node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3172267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example of resource request for multiple cores (to run parallel codes):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-pe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omp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 4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Recommended values to select multiple CPU cores: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4, 8, 16, 28, 32, 36             #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4, 8, 16, 20, 28, 32             #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buy-in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nodes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7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Request resources: multi-node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3172267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example of resource request for an MPI job: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-pe mpi_28_tasks_per_node 56 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3 MPI queues: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two queues with 28-core nodes  (896 total cores limit)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64-core nodes ( 1024 total cores limit)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Request resources: GPU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4753417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example of resource request for a GPU job: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gpus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=1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All shared GPU nodes have 2 or 4 GPUs per node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Buy-in queues have 1, 2, 4, 5, 6, 8, 9, 10 GPUs per node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GPUs architecture (shared nodes):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K40m, P100, V100, A100, A40, L40S, H200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sz="2400" b="1" dirty="0" err="1">
                <a:solidFill>
                  <a:schemeClr val="accent5"/>
                </a:solidFill>
              </a:rPr>
              <a:t>qgpus</a:t>
            </a:r>
            <a:r>
              <a:rPr lang="en-US" sz="2400" b="1" dirty="0">
                <a:solidFill>
                  <a:schemeClr val="accent5"/>
                </a:solidFill>
              </a:rPr>
              <a:t> -v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displays information about current GPUs on the SCC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3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Request resources: GPU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458"/>
            <a:ext cx="10515600" cy="4753417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of resource request for a GPU job, with additional restrictions:</a:t>
            </a:r>
          </a:p>
          <a:p>
            <a:pPr marL="457200" lvl="1" indent="0">
              <a:buNone/>
            </a:pP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GPU capability ( current selection: 3.5, 6.0, 7.0, 7.5, 8.0, 8.6, 8.9, 9.0)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gpus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=1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gpu_c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=6.0    </a:t>
            </a:r>
            <a:r>
              <a:rPr lang="en-US" sz="2000" dirty="0">
                <a:latin typeface="Consolas" panose="020B0609020204030204" pitchFamily="49" charset="0"/>
              </a:rPr>
              <a:t># request GPU with </a:t>
            </a:r>
            <a:r>
              <a:rPr lang="en-US" sz="2000" i="1" u="sng" dirty="0">
                <a:latin typeface="Consolas" panose="020B0609020204030204" pitchFamily="49" charset="0"/>
              </a:rPr>
              <a:t>at least</a:t>
            </a:r>
            <a:r>
              <a:rPr lang="en-US" sz="2000" i="1" dirty="0">
                <a:latin typeface="Consolas" panose="020B0609020204030204" pitchFamily="49" charset="0"/>
              </a:rPr>
              <a:t> 6</a:t>
            </a:r>
            <a:r>
              <a:rPr lang="en-US" sz="2000" dirty="0">
                <a:latin typeface="Consolas" panose="020B0609020204030204" pitchFamily="49" charset="0"/>
              </a:rPr>
              <a:t>.0 compute capability</a:t>
            </a:r>
            <a:endParaRPr lang="en-US" sz="2000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gpu_memory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=40G </a:t>
            </a:r>
            <a:r>
              <a:rPr lang="en-US" sz="2000" dirty="0">
                <a:latin typeface="Consolas" panose="020B0609020204030204" pitchFamily="49" charset="0"/>
              </a:rPr>
              <a:t># </a:t>
            </a:r>
            <a:r>
              <a:rPr lang="en-US" sz="2000" i="1" u="sng" dirty="0">
                <a:latin typeface="Consolas" panose="020B0609020204030204" pitchFamily="49" charset="0"/>
              </a:rPr>
              <a:t>at least</a:t>
            </a:r>
            <a:r>
              <a:rPr lang="en-US" sz="2000" i="1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40G of VRAM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# GPU type ( see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qgpus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output for current selection)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gpus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=1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#$ -l </a:t>
            </a:r>
            <a:r>
              <a:rPr lang="en-US" sz="2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gpu_type</a:t>
            </a:r>
            <a:r>
              <a:rPr lang="en-US" sz="2000" b="1" dirty="0">
                <a:solidFill>
                  <a:schemeClr val="accent5"/>
                </a:solidFill>
                <a:latin typeface="Consolas" panose="020B0609020204030204" pitchFamily="49" charset="0"/>
              </a:rPr>
              <a:t>=P100    </a:t>
            </a:r>
            <a:r>
              <a:rPr lang="en-US" sz="2000" dirty="0">
                <a:latin typeface="Consolas" panose="020B0609020204030204" pitchFamily="49" charset="0"/>
              </a:rPr>
              <a:t># request specific GPU type</a:t>
            </a:r>
            <a:endParaRPr lang="en-US" sz="2000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825625"/>
            <a:ext cx="11290935" cy="602265"/>
          </a:xfrm>
        </p:spPr>
        <p:txBody>
          <a:bodyPr>
            <a:normAutofit/>
          </a:bodyPr>
          <a:lstStyle/>
          <a:p>
            <a:r>
              <a:rPr lang="en-US" dirty="0"/>
              <a:t>Processors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and AMD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1733-1F6B-4D85-82D2-BB10DAC7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61109-384C-4FEA-9E7B-8D67B614E042}"/>
              </a:ext>
            </a:extLst>
          </p:cNvPr>
          <p:cNvSpPr txBox="1"/>
          <p:nvPr/>
        </p:nvSpPr>
        <p:spPr>
          <a:xfrm>
            <a:off x="548639" y="6308209"/>
            <a:ext cx="1129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https://www.bu.edu/tech/support/research/software-and-programming/programming/compilers/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74AA4-F41B-4334-84DA-93FA5BB1C00A}"/>
              </a:ext>
            </a:extLst>
          </p:cNvPr>
          <p:cNvSpPr txBox="1"/>
          <p:nvPr/>
        </p:nvSpPr>
        <p:spPr>
          <a:xfrm>
            <a:off x="548639" y="2791088"/>
            <a:ext cx="10296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3 compilers available on the SCC: </a:t>
            </a:r>
            <a:r>
              <a:rPr lang="en-US" b="1" dirty="0"/>
              <a:t>GNU </a:t>
            </a:r>
            <a:r>
              <a:rPr lang="en-US" dirty="0"/>
              <a:t>(</a:t>
            </a:r>
            <a:r>
              <a:rPr lang="en-US" dirty="0" err="1"/>
              <a:t>gcc</a:t>
            </a:r>
            <a:r>
              <a:rPr lang="en-US" dirty="0"/>
              <a:t>/</a:t>
            </a:r>
            <a:r>
              <a:rPr lang="en-US" dirty="0" err="1"/>
              <a:t>llvm</a:t>
            </a:r>
            <a:r>
              <a:rPr lang="en-US" dirty="0"/>
              <a:t>), </a:t>
            </a:r>
            <a:r>
              <a:rPr lang="en-US" b="1" dirty="0"/>
              <a:t>PGI</a:t>
            </a:r>
            <a:r>
              <a:rPr lang="en-US" dirty="0"/>
              <a:t> and </a:t>
            </a:r>
            <a:r>
              <a:rPr lang="en-US" b="1" dirty="0"/>
              <a:t>Intel</a:t>
            </a:r>
          </a:p>
          <a:p>
            <a:endParaRPr lang="en-US" dirty="0"/>
          </a:p>
          <a:p>
            <a:r>
              <a:rPr lang="en-US" dirty="0"/>
              <a:t>A program compiled with options that optimize performance for a newer CPU architecture may be unable to run on older compute nodes (or a different type of a processor).</a:t>
            </a:r>
          </a:p>
          <a:p>
            <a:endParaRPr lang="en-US" dirty="0"/>
          </a:p>
          <a:p>
            <a:r>
              <a:rPr lang="en-US" dirty="0"/>
              <a:t>#$ -l </a:t>
            </a:r>
            <a:r>
              <a:rPr lang="en-US" dirty="0" err="1"/>
              <a:t>avx</a:t>
            </a:r>
            <a:endParaRPr lang="en-US" dirty="0"/>
          </a:p>
          <a:p>
            <a:r>
              <a:rPr lang="en-US" dirty="0"/>
              <a:t>#$ -l avx2</a:t>
            </a:r>
          </a:p>
        </p:txBody>
      </p:sp>
    </p:spTree>
    <p:extLst>
      <p:ext uri="{BB962C8B-B14F-4D97-AF65-F5344CB8AC3E}">
        <p14:creationId xmlns:p14="http://schemas.microsoft.com/office/powerpoint/2010/main" val="153843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Resource request: Memory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3968" y="2110372"/>
            <a:ext cx="5859992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chemeClr val="accent5">
                    <a:lumMod val="50000"/>
                    <a:alpha val="30000"/>
                  </a:schemeClr>
                </a:solidFill>
                <a:effectLst/>
                <a:latin typeface="Courier New" panose="02070309020205020404" pitchFamily="49" charset="0"/>
              </a:rPr>
              <a:t>#!/bin/bash </a:t>
            </a:r>
            <a:r>
              <a:rPr lang="en-US" sz="1400" b="1" i="1" dirty="0">
                <a:solidFill>
                  <a:srgbClr val="C00000">
                    <a:alpha val="30000"/>
                  </a:srgbClr>
                </a:solidFill>
                <a:effectLst/>
                <a:latin typeface="Courier New" panose="02070309020205020404" pitchFamily="49" charset="0"/>
              </a:rPr>
              <a:t>-l</a:t>
            </a:r>
          </a:p>
          <a:p>
            <a:endParaRPr lang="en-US" sz="14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#Time limit</a:t>
            </a:r>
          </a:p>
          <a:p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-l </a:t>
            </a: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h_rt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=12:00:00</a:t>
            </a:r>
          </a:p>
          <a:p>
            <a:endParaRPr lang="en-US" sz="1400" b="1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#Memory request</a:t>
            </a:r>
          </a:p>
          <a:p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-pe </a:t>
            </a:r>
            <a:r>
              <a:rPr lang="en-US" sz="1400" b="1" i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omp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 28</a:t>
            </a:r>
          </a:p>
          <a:p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-l </a:t>
            </a:r>
            <a:r>
              <a:rPr lang="en-US" sz="1400" b="1" i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mem_per_core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=8GB</a:t>
            </a:r>
          </a:p>
          <a:p>
            <a:endParaRPr lang="en-US" sz="1400" i="1" dirty="0">
              <a:solidFill>
                <a:schemeClr val="accent5">
                  <a:lumMod val="50000"/>
                  <a:alpha val="32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0548" y="2109945"/>
            <a:ext cx="45719" cy="2860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598" y="2604706"/>
            <a:ext cx="45719" cy="1536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8082" y="2088189"/>
            <a:ext cx="153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2">
                    <a:alpha val="30000"/>
                  </a:schemeClr>
                </a:solidFill>
              </a:rPr>
              <a:t>Script interpreter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068" y="3050981"/>
            <a:ext cx="172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75000"/>
                    <a:alpha val="36000"/>
                  </a:schemeClr>
                </a:solidFill>
              </a:rPr>
              <a:t>Scheduler Directives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691D9-BCEF-4086-8684-AFF62F98C4CF}"/>
              </a:ext>
            </a:extLst>
          </p:cNvPr>
          <p:cNvSpPr txBox="1"/>
          <p:nvPr/>
        </p:nvSpPr>
        <p:spPr>
          <a:xfrm>
            <a:off x="323850" y="585441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https://www.bu.edu/tech/support/research/system-usage/running-jobs/resources-jobs/#memory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https://www.bu.edu/tech/support/research/system-usage/running-jobs/batch-script-examples/#MEMORY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21" y="0"/>
            <a:ext cx="10515600" cy="1325563"/>
          </a:xfrm>
        </p:spPr>
        <p:txBody>
          <a:bodyPr/>
          <a:lstStyle/>
          <a:p>
            <a:r>
              <a:rPr lang="en-US" dirty="0"/>
              <a:t>SCC: Job Memory usage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Checking the status of a batch job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5" y="2252553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-u &lt;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486" y="305970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List only running jobs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42" y="3497779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–u &lt;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&gt; -s r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1921" y="4293763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Get job information: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77" y="4720686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-j &lt;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jobID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B90729-7015-49B2-9182-25BDC277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Job Memory usage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805" y="1775850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-j 596557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14915" y="1469106"/>
            <a:ext cx="598043" cy="242684"/>
          </a:xfrm>
          <a:prstGeom prst="wedgeRoundRectCallout">
            <a:avLst>
              <a:gd name="adj1" fmla="val -47685"/>
              <a:gd name="adj2" fmla="val 982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job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805" y="2374840"/>
            <a:ext cx="1129967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rgbClr val="C00000"/>
                </a:solidFill>
              </a:rPr>
              <a:t>job_number</a:t>
            </a:r>
            <a:r>
              <a:rPr lang="en-US" sz="1050" b="1" dirty="0">
                <a:solidFill>
                  <a:srgbClr val="C00000"/>
                </a:solidFill>
              </a:rPr>
              <a:t>:                 596557</a:t>
            </a:r>
          </a:p>
          <a:p>
            <a:r>
              <a:rPr lang="en-US" sz="1050" dirty="0" err="1"/>
              <a:t>exec_file</a:t>
            </a:r>
            <a:r>
              <a:rPr lang="en-US" sz="1050" dirty="0"/>
              <a:t>:                  </a:t>
            </a:r>
            <a:r>
              <a:rPr lang="en-US" sz="1050" dirty="0" err="1"/>
              <a:t>job_scripts</a:t>
            </a:r>
            <a:r>
              <a:rPr lang="en-US" sz="1050" dirty="0"/>
              <a:t>/596557</a:t>
            </a:r>
          </a:p>
          <a:p>
            <a:r>
              <a:rPr lang="en-US" sz="1050" dirty="0" err="1"/>
              <a:t>submission_time</a:t>
            </a:r>
            <a:r>
              <a:rPr lang="en-US" sz="1050" dirty="0"/>
              <a:t>:            Mon Sep 11 10:11:04 2017</a:t>
            </a:r>
          </a:p>
          <a:p>
            <a:r>
              <a:rPr lang="en-US" sz="1050" dirty="0"/>
              <a:t>owner:                      </a:t>
            </a:r>
            <a:r>
              <a:rPr lang="en-US" sz="1050" dirty="0" err="1"/>
              <a:t>ktrn</a:t>
            </a:r>
            <a:endParaRPr lang="en-US" sz="1050" dirty="0"/>
          </a:p>
          <a:p>
            <a:r>
              <a:rPr lang="en-US" sz="1050" dirty="0"/>
              <a:t>. . .</a:t>
            </a:r>
          </a:p>
          <a:p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sge_o_workdir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:              /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projectnb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krcs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/projects/</a:t>
            </a:r>
          </a:p>
          <a:p>
            <a:r>
              <a:rPr lang="en-US" sz="1050" dirty="0" err="1"/>
              <a:t>sge_o_host</a:t>
            </a:r>
            <a:r>
              <a:rPr lang="en-US" sz="1050" dirty="0"/>
              <a:t>:                 scc4</a:t>
            </a:r>
          </a:p>
          <a:p>
            <a:r>
              <a:rPr lang="en-US" sz="1050" dirty="0"/>
              <a:t>account:                    </a:t>
            </a:r>
            <a:r>
              <a:rPr lang="en-US" sz="1050" dirty="0" err="1"/>
              <a:t>sge</a:t>
            </a:r>
            <a:endParaRPr lang="en-US" sz="1050" dirty="0"/>
          </a:p>
          <a:p>
            <a:r>
              <a:rPr lang="en-US" sz="1050" dirty="0" err="1"/>
              <a:t>cwd</a:t>
            </a:r>
            <a:r>
              <a:rPr lang="en-US" sz="1050" dirty="0"/>
              <a:t>:                        /</a:t>
            </a:r>
            <a:r>
              <a:rPr lang="en-US" sz="1050" dirty="0" err="1"/>
              <a:t>projectnb</a:t>
            </a:r>
            <a:r>
              <a:rPr lang="en-US" sz="1050" dirty="0"/>
              <a:t>/</a:t>
            </a:r>
            <a:r>
              <a:rPr lang="en-US" sz="1050" dirty="0" err="1"/>
              <a:t>krcs</a:t>
            </a:r>
            <a:r>
              <a:rPr lang="en-US" sz="1050" dirty="0"/>
              <a:t>/projects/</a:t>
            </a:r>
            <a:r>
              <a:rPr lang="en-US" sz="1050" dirty="0" err="1"/>
              <a:t>chamongrp</a:t>
            </a:r>
            <a:endParaRPr lang="en-US" sz="1050" dirty="0"/>
          </a:p>
          <a:p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. . .</a:t>
            </a:r>
          </a:p>
          <a:p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hard 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resource_list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:         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no_gpu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TRUE,h_rt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=172800</a:t>
            </a:r>
          </a:p>
          <a:p>
            <a:r>
              <a:rPr lang="en-US" sz="1050" dirty="0"/>
              <a:t>soft </a:t>
            </a:r>
            <a:r>
              <a:rPr lang="en-US" sz="1050" dirty="0" err="1"/>
              <a:t>resource_list</a:t>
            </a:r>
            <a:r>
              <a:rPr lang="en-US" sz="1050" dirty="0"/>
              <a:t>:         </a:t>
            </a:r>
            <a:r>
              <a:rPr lang="en-US" sz="1050" dirty="0" err="1"/>
              <a:t>buyin</a:t>
            </a:r>
            <a:r>
              <a:rPr lang="en-US" sz="1050" dirty="0"/>
              <a:t>=TRUE</a:t>
            </a:r>
          </a:p>
          <a:p>
            <a:r>
              <a:rPr lang="en-US" sz="1050" dirty="0" err="1"/>
              <a:t>env_list</a:t>
            </a:r>
            <a:r>
              <a:rPr lang="en-US" sz="1050" dirty="0"/>
              <a:t>:                   PATH=/</a:t>
            </a:r>
            <a:r>
              <a:rPr lang="en-US" sz="1050" dirty="0" err="1"/>
              <a:t>usr</a:t>
            </a:r>
            <a:r>
              <a:rPr lang="en-US" sz="1050" dirty="0"/>
              <a:t>/java/default/</a:t>
            </a:r>
            <a:r>
              <a:rPr lang="en-US" sz="1050" dirty="0" err="1"/>
              <a:t>jre</a:t>
            </a:r>
            <a:r>
              <a:rPr lang="en-US" sz="1050" dirty="0"/>
              <a:t>/bin:/</a:t>
            </a:r>
            <a:r>
              <a:rPr lang="en-US" sz="1050" dirty="0" err="1"/>
              <a:t>usr</a:t>
            </a:r>
            <a:r>
              <a:rPr lang="en-US" sz="1050" dirty="0"/>
              <a:t>/java/default/bin</a:t>
            </a:r>
          </a:p>
          <a:p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script_file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:                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</a:rPr>
              <a:t>job.qsub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parallel environment:  omp16 range: 16</a:t>
            </a:r>
          </a:p>
          <a:p>
            <a:r>
              <a:rPr lang="en-US" sz="1050" dirty="0"/>
              <a:t>project:                    </a:t>
            </a:r>
            <a:r>
              <a:rPr lang="en-US" sz="1050" dirty="0" err="1"/>
              <a:t>krcs</a:t>
            </a:r>
            <a:endParaRPr lang="en-US" sz="1050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usage    1:      </a:t>
            </a:r>
            <a:r>
              <a:rPr lang="en-US" sz="2000" dirty="0" err="1"/>
              <a:t>cpu</a:t>
            </a:r>
            <a:r>
              <a:rPr lang="en-US" sz="2000" dirty="0"/>
              <a:t>=00:13:38, mem=813.90147 GBs, io=0.01024, </a:t>
            </a:r>
            <a:r>
              <a:rPr lang="en-US" sz="2000" dirty="0" err="1"/>
              <a:t>vmem</a:t>
            </a:r>
            <a:r>
              <a:rPr lang="en-US" sz="2000" dirty="0"/>
              <a:t>=1.013G, </a:t>
            </a:r>
            <a:r>
              <a:rPr lang="en-US" sz="2000" b="1" dirty="0" err="1">
                <a:solidFill>
                  <a:schemeClr val="accent2"/>
                </a:solidFill>
              </a:rPr>
              <a:t>maxvmem</a:t>
            </a:r>
            <a:r>
              <a:rPr lang="en-US" sz="2000" b="1" dirty="0">
                <a:solidFill>
                  <a:schemeClr val="accent2"/>
                </a:solidFill>
              </a:rPr>
              <a:t>=1.013G</a:t>
            </a:r>
          </a:p>
          <a:p>
            <a:r>
              <a:rPr lang="en-US" sz="1050" dirty="0"/>
              <a:t>scheduling info:            (Collecting of scheduler job information is turned off)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07DF6-59F0-4B13-A347-814562BF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Understanding Cluster Structure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Buy-in vs. Shared nodes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 architecture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request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how to retrieve and understand information about past jobs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run parallel Jobs on the SCC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multiple jobs on the cluster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Array jobs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Executing multiple scripts within a single job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Executing dependent jobs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CA52A-7BE6-4DAB-B100-D7FF3B14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SCC: Memory and </a:t>
            </a:r>
            <a:r>
              <a:rPr lang="en-US" dirty="0" err="1"/>
              <a:t>cpu</a:t>
            </a:r>
            <a:r>
              <a:rPr lang="en-US" dirty="0"/>
              <a:t> core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1. Login to the compute node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6" y="2252553"/>
            <a:ext cx="40528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ssh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scc-ca1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486" y="305970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2. Run </a:t>
            </a:r>
            <a:r>
              <a:rPr lang="en-US" sz="2000" i="1" dirty="0"/>
              <a:t>top</a:t>
            </a:r>
            <a:r>
              <a:rPr lang="en-US" sz="2000" dirty="0"/>
              <a:t> command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42" y="3497779"/>
            <a:ext cx="40454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top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-u &lt;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42" y="4192861"/>
            <a:ext cx="922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command will give you a listing of the processes running as well as memory an CPU usage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0772" y="4940535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3. Exit from the compute node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528" y="5378614"/>
            <a:ext cx="40491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exit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1" y="1933021"/>
            <a:ext cx="6638885" cy="219737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82FA0E-B581-45AC-8330-464537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SCC: completed jobs report (</a:t>
            </a:r>
            <a:r>
              <a:rPr lang="en-US" i="1" dirty="0" err="1"/>
              <a:t>qacct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</a:rPr>
              <a:t>qacct</a:t>
            </a:r>
            <a:r>
              <a:rPr lang="en-US" sz="2800" dirty="0"/>
              <a:t> - query the accounting system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880" y="3506132"/>
            <a:ext cx="405286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qacct</a:t>
            </a:r>
            <a:r>
              <a:rPr lang="en-US" sz="2000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j 596557</a:t>
            </a:r>
            <a:r>
              <a:rPr lang="en-US" sz="2000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1820" y="3517345"/>
            <a:ext cx="2992126" cy="358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query the job by ID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934" y="4620602"/>
            <a:ext cx="51615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qacct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j -d 3 -o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ktrn</a:t>
            </a:r>
            <a:r>
              <a:rPr lang="en-US" b="0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19606" y="4631815"/>
            <a:ext cx="5184232" cy="358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query the job by the time of execution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10800000" flipV="1">
            <a:off x="1323975" y="5314711"/>
            <a:ext cx="1867712" cy="689299"/>
          </a:xfrm>
          <a:prstGeom prst="wedgeRoundRectCallout">
            <a:avLst>
              <a:gd name="adj1" fmla="val -43478"/>
              <a:gd name="adj2" fmla="val -101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number of days</a:t>
            </a:r>
          </a:p>
        </p:txBody>
      </p:sp>
      <p:sp>
        <p:nvSpPr>
          <p:cNvPr id="23" name="Rounded Rectangular Callout 22"/>
          <p:cNvSpPr/>
          <p:nvPr/>
        </p:nvSpPr>
        <p:spPr>
          <a:xfrm rot="10800000" flipV="1">
            <a:off x="3513730" y="5314710"/>
            <a:ext cx="1867712" cy="689299"/>
          </a:xfrm>
          <a:prstGeom prst="wedgeRoundRectCallout">
            <a:avLst>
              <a:gd name="adj1" fmla="val 24860"/>
              <a:gd name="adj2" fmla="val -104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job owner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AD57-2D33-4B40-815B-EB76E370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0515600" cy="1325563"/>
          </a:xfrm>
        </p:spPr>
        <p:txBody>
          <a:bodyPr/>
          <a:lstStyle/>
          <a:p>
            <a:r>
              <a:rPr lang="en-US" dirty="0"/>
              <a:t>SCC: completed jobs report (</a:t>
            </a:r>
            <a:r>
              <a:rPr lang="en-US" i="1" dirty="0" err="1"/>
              <a:t>qacct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376" y="1325563"/>
            <a:ext cx="7653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qname</a:t>
            </a:r>
            <a:r>
              <a:rPr lang="en-US" b="1" dirty="0"/>
              <a:t>        p100</a:t>
            </a:r>
          </a:p>
          <a:p>
            <a:r>
              <a:rPr lang="en-US" b="1" dirty="0"/>
              <a:t>hostname     scc-c11.scc.bu.edu</a:t>
            </a:r>
          </a:p>
          <a:p>
            <a:r>
              <a:rPr lang="en-US" dirty="0"/>
              <a:t>group        </a:t>
            </a:r>
            <a:r>
              <a:rPr lang="en-US" dirty="0" err="1"/>
              <a:t>scv</a:t>
            </a:r>
            <a:endParaRPr lang="en-US" dirty="0"/>
          </a:p>
          <a:p>
            <a:r>
              <a:rPr lang="en-US" dirty="0"/>
              <a:t>owner        </a:t>
            </a:r>
            <a:r>
              <a:rPr lang="en-US" dirty="0" err="1"/>
              <a:t>ktrn</a:t>
            </a:r>
            <a:endParaRPr lang="en-US" dirty="0"/>
          </a:p>
          <a:p>
            <a:r>
              <a:rPr lang="en-US" dirty="0"/>
              <a:t>project      </a:t>
            </a:r>
            <a:r>
              <a:rPr lang="en-US" dirty="0" err="1"/>
              <a:t>krcs</a:t>
            </a:r>
            <a:endParaRPr lang="en-US" dirty="0"/>
          </a:p>
          <a:p>
            <a:r>
              <a:rPr lang="en-US" dirty="0"/>
              <a:t>jobname      </a:t>
            </a:r>
            <a:r>
              <a:rPr lang="en-US" dirty="0" err="1"/>
              <a:t>myjob</a:t>
            </a:r>
            <a:endParaRPr lang="en-US" dirty="0"/>
          </a:p>
          <a:p>
            <a:r>
              <a:rPr lang="en-US" b="1" dirty="0" err="1"/>
              <a:t>jobnumber</a:t>
            </a:r>
            <a:r>
              <a:rPr lang="en-US" b="1" dirty="0"/>
              <a:t>    551947</a:t>
            </a:r>
          </a:p>
          <a:p>
            <a:r>
              <a:rPr lang="en-US" dirty="0" err="1"/>
              <a:t>qsub_time</a:t>
            </a:r>
            <a:r>
              <a:rPr lang="en-US" dirty="0"/>
              <a:t>    Wed Sep  6 20:08:56 2017</a:t>
            </a:r>
          </a:p>
          <a:p>
            <a:r>
              <a:rPr lang="en-US" b="1" dirty="0" err="1"/>
              <a:t>start_time</a:t>
            </a:r>
            <a:r>
              <a:rPr lang="en-US" b="1" dirty="0"/>
              <a:t>   Wed Sep  6 20:09:37 2017</a:t>
            </a:r>
          </a:p>
          <a:p>
            <a:r>
              <a:rPr lang="en-US" b="1" dirty="0" err="1"/>
              <a:t>end_time</a:t>
            </a:r>
            <a:r>
              <a:rPr lang="en-US" b="1" dirty="0"/>
              <a:t>     Wed Sep  6 23:32:29 2017</a:t>
            </a:r>
          </a:p>
          <a:p>
            <a:r>
              <a:rPr lang="en-US" dirty="0" err="1"/>
              <a:t>granted_pe</a:t>
            </a:r>
            <a:r>
              <a:rPr lang="en-US" dirty="0"/>
              <a:t>   NONE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slots        1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       0</a:t>
            </a: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exit_status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0</a:t>
            </a:r>
          </a:p>
          <a:p>
            <a:r>
              <a:rPr lang="en-US" dirty="0" err="1"/>
              <a:t>cpu</a:t>
            </a:r>
            <a:r>
              <a:rPr lang="en-US" dirty="0"/>
              <a:t>          11232.780</a:t>
            </a:r>
          </a:p>
          <a:p>
            <a:r>
              <a:rPr lang="en-US" dirty="0"/>
              <a:t>mem          611514.460</a:t>
            </a:r>
          </a:p>
          <a:p>
            <a:r>
              <a:rPr lang="en-US" dirty="0" err="1"/>
              <a:t>io</a:t>
            </a:r>
            <a:r>
              <a:rPr lang="en-US" dirty="0"/>
              <a:t>           14.138</a:t>
            </a:r>
          </a:p>
          <a:p>
            <a:r>
              <a:rPr lang="en-US" dirty="0" err="1"/>
              <a:t>iow</a:t>
            </a:r>
            <a:r>
              <a:rPr lang="en-US" dirty="0"/>
              <a:t>          0.000</a:t>
            </a: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maxvmem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71.494G</a:t>
            </a:r>
          </a:p>
          <a:p>
            <a:r>
              <a:rPr lang="en-US" dirty="0"/>
              <a:t>arid         undefined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14D54-3176-4483-9167-F1A0A1BB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Array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1185324"/>
            <a:ext cx="11753385" cy="12935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000" dirty="0"/>
              <a:t>An array job executes independent copy of the same job script. The number of tasks to be executed is set using  </a:t>
            </a:r>
            <a:r>
              <a:rPr lang="en-US" sz="2000" i="1" dirty="0"/>
              <a:t>-t</a:t>
            </a:r>
            <a:r>
              <a:rPr lang="en-US" sz="2000" dirty="0"/>
              <a:t> option to the </a:t>
            </a:r>
            <a:r>
              <a:rPr lang="en-US" sz="2000" dirty="0" err="1"/>
              <a:t>qsub</a:t>
            </a:r>
            <a:r>
              <a:rPr lang="en-US" sz="2000" dirty="0"/>
              <a:t> command, .</a:t>
            </a:r>
            <a:r>
              <a:rPr lang="en-US" sz="2000" dirty="0" err="1"/>
              <a:t>i.e</a:t>
            </a:r>
            <a:r>
              <a:rPr lang="en-US" sz="2000" dirty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931" y="2303339"/>
            <a:ext cx="11753385" cy="148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None/>
            </a:pPr>
            <a:r>
              <a:rPr lang="en-US" sz="2000" dirty="0"/>
              <a:t>The script below will submit an array job consisting of 10 tasks, numbered from 1 to 10. The batch system sets up </a:t>
            </a:r>
            <a:r>
              <a:rPr lang="en-US" sz="2000" b="1" i="1" dirty="0"/>
              <a:t>SGE_TASK_ID</a:t>
            </a:r>
            <a:r>
              <a:rPr lang="en-US" sz="2000" dirty="0"/>
              <a:t> environment variable which can be used inside the script to pass the task ID to the program: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891744"/>
            <a:ext cx="9222059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#!/bin/bash –l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#$ -P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myproject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#$ -l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h_rt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=12:00:00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#$ -N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myjob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#$ -t 1-10</a:t>
            </a:r>
          </a:p>
          <a:p>
            <a:endParaRPr lang="en-US" b="1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module python3/3.10.12</a:t>
            </a:r>
          </a:p>
          <a:p>
            <a:r>
              <a:rPr lang="en-US" dirty="0">
                <a:latin typeface="Courier New" panose="02070309020205020404" pitchFamily="49" charset="0"/>
              </a:rPr>
              <a:t>python my_script.py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</a:rPr>
              <a:t>$SGE_TASK_ID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B5738-F715-4BF8-8115-4AD8F76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Environment variables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B5738-F715-4BF8-8115-4AD8F76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DF94-C77B-4E69-BEF6-3F0FE89645AE}"/>
              </a:ext>
            </a:extLst>
          </p:cNvPr>
          <p:cNvSpPr txBox="1"/>
          <p:nvPr/>
        </p:nvSpPr>
        <p:spPr>
          <a:xfrm>
            <a:off x="486938" y="1461564"/>
            <a:ext cx="92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SGE automatically sets several variables, and you can also leverage standard Linux environment variables to control your job's execution.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A6A4A-A7CC-469E-A392-399A1F7F0E74}"/>
              </a:ext>
            </a:extLst>
          </p:cNvPr>
          <p:cNvSpPr txBox="1"/>
          <p:nvPr/>
        </p:nvSpPr>
        <p:spPr>
          <a:xfrm>
            <a:off x="486938" y="2294641"/>
            <a:ext cx="11095462" cy="3739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SGE-Specific Variables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$JOB_ID: The unique ID assigned to your job by SGE. Essential for monitoring and interacting with a specific job.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$JOB_NAME: The name of your job, as specified with the -N option in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qsub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$NSLOTS: The number of slots (CPUs) allocated to your job across all hosts.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$SGE_TASK_ID: Task ID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General Linux Variables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$PATH: Defines the directories where the shell looks for executable commands.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$HOME: The user's home directory.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$TMPDIR: A temporary directory that can be used by jobs to write temporary files. Using this can improve performance by reducing network I/O and prevent issues with shared storage.</a:t>
            </a:r>
          </a:p>
        </p:txBody>
      </p:sp>
    </p:spTree>
    <p:extLst>
      <p:ext uri="{BB962C8B-B14F-4D97-AF65-F5344CB8AC3E}">
        <p14:creationId xmlns:p14="http://schemas.microsoft.com/office/powerpoint/2010/main" val="122564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B71A-34C9-9E21-4038-CCBA8458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F4C-7DDA-ACB1-463F-4EE8C06D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Accessing Environment variables in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469F2-DDCC-BBC1-B942-F8310817D3EF}"/>
              </a:ext>
            </a:extLst>
          </p:cNvPr>
          <p:cNvSpPr txBox="1"/>
          <p:nvPr/>
        </p:nvSpPr>
        <p:spPr>
          <a:xfrm>
            <a:off x="486939" y="1980179"/>
            <a:ext cx="922205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mport </a:t>
            </a:r>
            <a:r>
              <a:rPr lang="en-US" b="0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b="0" dirty="0">
              <a:solidFill>
                <a:schemeClr val="accent5">
                  <a:lumMod val="50000"/>
                </a:schemeClr>
              </a:solidFill>
              <a:effectLst/>
              <a:latin typeface="Courier New" panose="02070309020205020404" pitchFamily="49" charset="0"/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num_cores_requested = int( os.getenv('NSLOTS') 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A72CC5-66A6-2CE8-066C-1EF15281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20872-B7B6-941B-039E-183732D2AC7E}"/>
              </a:ext>
            </a:extLst>
          </p:cNvPr>
          <p:cNvSpPr txBox="1"/>
          <p:nvPr/>
        </p:nvSpPr>
        <p:spPr>
          <a:xfrm>
            <a:off x="486938" y="1608704"/>
            <a:ext cx="158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599EF-C3EE-36FE-E577-A02BAA6A2A83}"/>
              </a:ext>
            </a:extLst>
          </p:cNvPr>
          <p:cNvSpPr txBox="1"/>
          <p:nvPr/>
        </p:nvSpPr>
        <p:spPr>
          <a:xfrm>
            <a:off x="486937" y="3281126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num.cores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Sys.getenv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NSLOTS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22FA6-EE42-DD1A-4D49-C3A3DD857A3D}"/>
              </a:ext>
            </a:extLst>
          </p:cNvPr>
          <p:cNvSpPr txBox="1"/>
          <p:nvPr/>
        </p:nvSpPr>
        <p:spPr>
          <a:xfrm>
            <a:off x="486937" y="2912953"/>
            <a:ext cx="158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01D39-EF6E-A823-72E2-6760EFB9BFF3}"/>
              </a:ext>
            </a:extLst>
          </p:cNvPr>
          <p:cNvSpPr txBox="1"/>
          <p:nvPr/>
        </p:nvSpPr>
        <p:spPr>
          <a:xfrm>
            <a:off x="486938" y="4441277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num_cores= str2num( getenv('NSLOTS') 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F35B0-BB61-4406-A555-AE5AF9F2D508}"/>
              </a:ext>
            </a:extLst>
          </p:cNvPr>
          <p:cNvSpPr txBox="1"/>
          <p:nvPr/>
        </p:nvSpPr>
        <p:spPr>
          <a:xfrm>
            <a:off x="486937" y="4069802"/>
            <a:ext cx="158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MATLAB:</a:t>
            </a:r>
          </a:p>
        </p:txBody>
      </p:sp>
    </p:spTree>
    <p:extLst>
      <p:ext uri="{BB962C8B-B14F-4D97-AF65-F5344CB8AC3E}">
        <p14:creationId xmlns:p14="http://schemas.microsoft.com/office/powerpoint/2010/main" val="2409971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Running short scripts (Python example)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B5738-F715-4BF8-8115-4AD8F76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0053B5-EA37-4C07-8E1B-84C55803B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8612" y="1719764"/>
            <a:ext cx="91011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#!/bin/bash -l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nsolas" panose="020B0609020204030204" pitchFamily="49" charset="0"/>
              </a:rPr>
              <a:t>module load python3/3.13.8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# Run same program for different parameters many times: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for i in `seq 0 4`;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nsolas" panose="020B0609020204030204" pitchFamily="49" charset="0"/>
              </a:rPr>
              <a:t>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python short.</a:t>
            </a:r>
            <a:r>
              <a:rPr lang="en-US" altLang="en-US" sz="2000" dirty="0">
                <a:latin typeface="Consolas" panose="020B0609020204030204" pitchFamily="49" charset="0"/>
              </a:rPr>
              <a:t>py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$i outfile_${i}.txt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104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Running short scripts (R example)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B5738-F715-4BF8-8115-4AD8F76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0053B5-EA37-4C07-8E1B-84C55803B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8612" y="1719764"/>
            <a:ext cx="91011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#!/bin/bash -l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module load R/4.5.2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# Run same program for different parameters many times: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for i in `seq 0 4`;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nsolas" panose="020B0609020204030204" pitchFamily="49" charset="0"/>
              </a:rPr>
              <a:t>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Rscript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short_r.R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$i outfile_${i}.txt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142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Job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146268"/>
            <a:ext cx="11753385" cy="12935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Some jobs may be required to run in a specific order. For this application, the job dependency can be controlled using "-</a:t>
            </a:r>
            <a:r>
              <a:rPr lang="en-US" sz="2000" dirty="0" err="1"/>
              <a:t>hold_jid</a:t>
            </a:r>
            <a:r>
              <a:rPr lang="en-US" sz="2000" dirty="0"/>
              <a:t>" option: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51" y="2255144"/>
            <a:ext cx="922205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job1 script1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job2 -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job1 script2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job3 -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job2 script3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932" y="3785390"/>
            <a:ext cx="11753385" cy="14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None/>
            </a:pPr>
            <a:r>
              <a:rPr lang="en-US" sz="2000" dirty="0"/>
              <a:t>A job might need to wait until the remaining jobs in the group have completed (aka post-processing).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/>
              <a:t>In this example, </a:t>
            </a:r>
            <a:r>
              <a:rPr lang="en-US" sz="2000" dirty="0" err="1"/>
              <a:t>lastjob</a:t>
            </a:r>
            <a:r>
              <a:rPr lang="en-US" sz="2000" dirty="0"/>
              <a:t> won’t start until job1, job2, and job3 have completed.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51" y="4897081"/>
            <a:ext cx="922205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job1 script1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job2 script2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job3 script3 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% </a:t>
            </a:r>
            <a:r>
              <a:rPr lang="en-US" b="0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lastJob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"job*" script4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A932E6-3EE4-48ED-BC48-D6039D82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5326"/>
            <a:ext cx="2743200" cy="365125"/>
          </a:xfrm>
        </p:spPr>
        <p:txBody>
          <a:bodyPr/>
          <a:lstStyle/>
          <a:p>
            <a:fld id="{E5C7CD6E-2326-4265-A48E-31EB9E3232DC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50522-C8E7-992E-A0B8-AB4960B7D6AA}"/>
              </a:ext>
            </a:extLst>
          </p:cNvPr>
          <p:cNvSpPr txBox="1"/>
          <p:nvPr/>
        </p:nvSpPr>
        <p:spPr>
          <a:xfrm>
            <a:off x="468350" y="6383911"/>
            <a:ext cx="10020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www.bu.edu</a:t>
            </a:r>
            <a:r>
              <a:rPr lang="en-US" sz="1400" dirty="0">
                <a:hlinkClick r:id="rId2"/>
              </a:rPr>
              <a:t>/tech/support/research/system-usage/running-jobs/advanced-batch/#depend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792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715" y="3796277"/>
            <a:ext cx="8441949" cy="888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SCC: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0"/>
            <a:ext cx="11753385" cy="441350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Research Computing website: </a:t>
            </a:r>
            <a:r>
              <a:rPr lang="en-US" sz="2000" dirty="0">
                <a:hlinkClick r:id="rId2"/>
              </a:rPr>
              <a:t>http://www.bu.edu/tech/support/research/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RCS software: </a:t>
            </a:r>
            <a:r>
              <a:rPr lang="en-US" sz="2000" dirty="0">
                <a:hlinkClick r:id="rId3"/>
              </a:rPr>
              <a:t>http://sccsvc.bu.edu/software/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RCS examples: </a:t>
            </a:r>
            <a:r>
              <a:rPr lang="en-US" sz="2000" dirty="0">
                <a:hlinkClick r:id="rId4"/>
              </a:rPr>
              <a:t>http://rcs.bu.edu/examples/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RCS Tutorial Evaluation: </a:t>
            </a:r>
            <a:r>
              <a:rPr lang="en-US" sz="2000" dirty="0">
                <a:hlinkClick r:id="rId5"/>
              </a:rPr>
              <a:t>http://scv.bu.edu/survey/tutorial_evaluation.html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Please contact us at </a:t>
            </a:r>
            <a:r>
              <a:rPr lang="en-US" sz="2000" dirty="0">
                <a:hlinkClick r:id="rId6"/>
              </a:rPr>
              <a:t>help@scc.bu.edu</a:t>
            </a:r>
            <a:r>
              <a:rPr lang="en-US" sz="2000" dirty="0"/>
              <a:t> if you have any problem or question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6F207-666E-4370-9E11-272A67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Computing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multi-user and multi-tasking environment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Computing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heterogeneous environment: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jobs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processor and parallel jobs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job</a:t>
            </a:r>
          </a:p>
          <a:p>
            <a:pPr lvl="1"/>
            <a:endParaRPr lang="en-US" sz="2000" dirty="0"/>
          </a:p>
          <a:p>
            <a:r>
              <a:rPr lang="en-US" dirty="0"/>
              <a:t>Cluster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connected via a fast local area network computers; job scheduler coordinates work loads on each node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CA52A-7BE6-4DAB-B100-D7FF3B14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Computing Cluster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7" y="1690688"/>
            <a:ext cx="5961185" cy="351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3" y="1690688"/>
            <a:ext cx="2348536" cy="3518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7614" y="5261883"/>
            <a:ext cx="201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Rear View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8486632" y="2066202"/>
            <a:ext cx="897281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8486632" y="2777856"/>
            <a:ext cx="897281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8541060" y="3757570"/>
            <a:ext cx="897281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16" y="3686604"/>
            <a:ext cx="2148141" cy="7742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05307" y="4506686"/>
            <a:ext cx="177981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Nodes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38341" y="2692130"/>
            <a:ext cx="177981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38341" y="1958273"/>
            <a:ext cx="177981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53E1F-F605-4824-8673-D18937F6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a computer cluster&#10;">
            <a:extLst>
              <a:ext uri="{FF2B5EF4-FFF2-40B4-BE49-F238E27FC236}">
                <a16:creationId xmlns:a16="http://schemas.microsoft.com/office/drawing/2014/main" id="{040E6F64-58FB-AAAF-0B56-45FAD8E6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6" y="274150"/>
            <a:ext cx="11470095" cy="64622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FF4BD-9A85-D8F7-AFAF-B032BE6E9584}"/>
              </a:ext>
            </a:extLst>
          </p:cNvPr>
          <p:cNvSpPr txBox="1"/>
          <p:nvPr/>
        </p:nvSpPr>
        <p:spPr>
          <a:xfrm>
            <a:off x="344676" y="5712977"/>
            <a:ext cx="2082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1,066 nodes</a:t>
            </a:r>
          </a:p>
          <a:p>
            <a:r>
              <a:rPr lang="en-US" dirty="0"/>
              <a:t>29,818 CPU cores</a:t>
            </a:r>
          </a:p>
          <a:p>
            <a:r>
              <a:rPr lang="en-US" dirty="0"/>
              <a:t>543 GPUs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EBB01-05A2-BEBE-D505-D2024BEB0A31}"/>
              </a:ext>
            </a:extLst>
          </p:cNvPr>
          <p:cNvSpPr txBox="1"/>
          <p:nvPr/>
        </p:nvSpPr>
        <p:spPr>
          <a:xfrm>
            <a:off x="9591188" y="2718924"/>
            <a:ext cx="112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14.4 PT</a:t>
            </a:r>
          </a:p>
        </p:txBody>
      </p:sp>
    </p:spTree>
    <p:extLst>
      <p:ext uri="{BB962C8B-B14F-4D97-AF65-F5344CB8AC3E}">
        <p14:creationId xmlns:p14="http://schemas.microsoft.com/office/powerpoint/2010/main" val="4100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buy-in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1733-1F6B-4D85-82D2-BB10DAC7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919B274-8F7B-444D-B7AB-6EEC452D1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40843"/>
              </p:ext>
            </p:extLst>
          </p:nvPr>
        </p:nvGraphicFramePr>
        <p:xfrm>
          <a:off x="838200" y="1825625"/>
          <a:ext cx="9458325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D7284D3-926B-4BF0-8A34-4390FC986E66}"/>
              </a:ext>
            </a:extLst>
          </p:cNvPr>
          <p:cNvSpPr txBox="1"/>
          <p:nvPr/>
        </p:nvSpPr>
        <p:spPr>
          <a:xfrm>
            <a:off x="1514475" y="5156021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buy-in nodes have a hard limit of 12 hours for non-member 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Setting time limit for a job larger than 12 hours automatically excludes all buy-in nodes from the available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6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25625"/>
            <a:ext cx="1126118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Processors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and AMD </a:t>
            </a:r>
          </a:p>
          <a:p>
            <a:r>
              <a:rPr lang="en-US" dirty="0"/>
              <a:t>CPU Architecture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sandybridge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ivybridge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haswell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broadwell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knl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epyc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914400" lvl="2" indent="0">
              <a:buNone/>
            </a:pP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skylake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cascadelake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icelake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sapphirerapids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emeraldrapids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graniterapids</a:t>
            </a:r>
            <a:endParaRPr lang="en-US" sz="2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milan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rome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genoa, </a:t>
            </a:r>
            <a:r>
              <a:rPr lang="en-US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turin</a:t>
            </a:r>
            <a:endParaRPr lang="en-US" sz="2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Ethernet connection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or 10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Gbps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/>
              <a:t>Infiniband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EDR, FDR, QDR, HDR ( or none )</a:t>
            </a:r>
          </a:p>
          <a:p>
            <a:r>
              <a:rPr lang="en-US" dirty="0"/>
              <a:t>GPUs (NVIDIA)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K40m, P100,  V100, A100, A40, A6000, L40, L40S, H200, RTX6000, RTX8000,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TitanV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TitanXp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Number of cores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8,16, 20, 28, 32, 36, 48, 64, 96</a:t>
            </a:r>
          </a:p>
          <a:p>
            <a:r>
              <a:rPr lang="en-US" dirty="0"/>
              <a:t>Memory (RAM)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128 GB – 1TB</a:t>
            </a:r>
          </a:p>
          <a:p>
            <a:r>
              <a:rPr lang="en-US" dirty="0"/>
              <a:t>Scratch Disk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244GB – 886GB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Summary: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http://www.bu.edu/tech/support/research/computing-resources/tech-summary/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1733-1F6B-4D85-82D2-BB10DAC7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SCC: batch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Script organization:</a:t>
            </a:r>
          </a:p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ECC9E1-5D6E-4DB9-96AA-B683EAA9E699}"/>
              </a:ext>
            </a:extLst>
          </p:cNvPr>
          <p:cNvGrpSpPr/>
          <p:nvPr/>
        </p:nvGrpSpPr>
        <p:grpSpPr>
          <a:xfrm>
            <a:off x="515706" y="2097714"/>
            <a:ext cx="8238254" cy="4268734"/>
            <a:chOff x="515706" y="2431089"/>
            <a:chExt cx="8238254" cy="4268734"/>
          </a:xfrm>
        </p:grpSpPr>
        <p:sp>
          <p:nvSpPr>
            <p:cNvPr id="4" name="TextBox 3"/>
            <p:cNvSpPr txBox="1"/>
            <p:nvPr/>
          </p:nvSpPr>
          <p:spPr>
            <a:xfrm>
              <a:off x="2893968" y="2453272"/>
              <a:ext cx="5859992" cy="4185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0" i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ourier New" panose="02070309020205020404" pitchFamily="49" charset="0"/>
                </a:rPr>
                <a:t>#!/bin/bash </a:t>
              </a:r>
              <a:r>
                <a:rPr lang="en-US" sz="1400" b="1" i="1" dirty="0">
                  <a:solidFill>
                    <a:srgbClr val="C00000"/>
                  </a:solidFill>
                  <a:effectLst/>
                  <a:latin typeface="Courier New" panose="02070309020205020404" pitchFamily="49" charset="0"/>
                </a:rPr>
                <a:t>-l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#Time limit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#$ -l </a:t>
              </a:r>
              <a:r>
                <a:rPr lang="en-US" sz="1400" i="1" dirty="0" err="1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h_rt</a:t>
              </a:r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=12:00:00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#Project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#$ -P </a:t>
              </a:r>
              <a:r>
                <a:rPr lang="en-US" sz="1400" i="1" dirty="0" err="1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krcs</a:t>
              </a:r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#Send email-report at the end of the job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#$ -m e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#Job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#$ -N </a:t>
              </a:r>
              <a:r>
                <a:rPr lang="en-US" sz="1400" i="1" dirty="0" err="1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myjob</a:t>
              </a:r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#Load modules: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module load python/3.13.8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#Run the program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python myscript.py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0548" y="2452845"/>
              <a:ext cx="45719" cy="2860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598" y="2947606"/>
              <a:ext cx="45719" cy="2296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0548" y="5487123"/>
              <a:ext cx="45719" cy="12127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8082" y="2431089"/>
              <a:ext cx="1538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2"/>
                  </a:solidFill>
                </a:rPr>
                <a:t>Script interpreter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068" y="3393881"/>
              <a:ext cx="1720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Scheduler Directives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706" y="5630753"/>
              <a:ext cx="2128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5"/>
                  </a:solidFill>
                </a:rPr>
                <a:t>Commands to execute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dirty="0"/>
              <a:t>SCC: batch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Script organization:</a:t>
            </a:r>
          </a:p>
          <a:p>
            <a:pPr marL="457200" lvl="1" indent="0" algn="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627DB-B53E-4269-B794-B9214E374B3A}"/>
              </a:ext>
            </a:extLst>
          </p:cNvPr>
          <p:cNvGrpSpPr/>
          <p:nvPr/>
        </p:nvGrpSpPr>
        <p:grpSpPr>
          <a:xfrm>
            <a:off x="515706" y="1407374"/>
            <a:ext cx="8847368" cy="4959074"/>
            <a:chOff x="515706" y="1740749"/>
            <a:chExt cx="8847368" cy="4959074"/>
          </a:xfrm>
        </p:grpSpPr>
        <p:sp>
          <p:nvSpPr>
            <p:cNvPr id="4" name="TextBox 3"/>
            <p:cNvSpPr txBox="1"/>
            <p:nvPr/>
          </p:nvSpPr>
          <p:spPr>
            <a:xfrm>
              <a:off x="2893968" y="2453272"/>
              <a:ext cx="5859992" cy="4185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0" i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ourier New" panose="02070309020205020404" pitchFamily="49" charset="0"/>
                </a:rPr>
                <a:t>#!/bin/bash </a:t>
              </a:r>
              <a:r>
                <a:rPr lang="en-US" sz="1400" b="1" i="1" dirty="0">
                  <a:solidFill>
                    <a:srgbClr val="C00000"/>
                  </a:solidFill>
                  <a:effectLst/>
                  <a:latin typeface="Courier New" panose="02070309020205020404" pitchFamily="49" charset="0"/>
                </a:rPr>
                <a:t>-l</a:t>
              </a:r>
            </a:p>
            <a:p>
              <a:endParaRPr lang="en-US" sz="1400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#Time limit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-l </a:t>
              </a:r>
              <a:r>
                <a:rPr lang="en-US" sz="1400" i="1" dirty="0" err="1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h_rt</a:t>
              </a:r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=12:00:00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#Project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-P </a:t>
              </a:r>
              <a:r>
                <a:rPr lang="en-US" sz="1400" i="1" dirty="0" err="1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krcs</a:t>
              </a:r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#Send email-report at the end of the job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-m e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#Job name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#$ -N </a:t>
              </a:r>
              <a:r>
                <a:rPr lang="en-US" sz="1400" i="1" dirty="0" err="1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myjob</a:t>
              </a:r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</a:rPr>
                <a:t>#Load modules:</a:t>
              </a:r>
            </a:p>
            <a:p>
              <a:r>
                <a:rPr lang="en-US" sz="1400" b="1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module load </a:t>
              </a:r>
              <a:r>
                <a:rPr lang="en-US" sz="1400" i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</a:rPr>
                <a:t>python/3.13.8</a:t>
              </a:r>
            </a:p>
            <a:p>
              <a:endParaRPr lang="en-US" sz="1400" i="1" dirty="0">
                <a:solidFill>
                  <a:schemeClr val="accent5">
                    <a:lumMod val="50000"/>
                    <a:alpha val="32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400" i="1" dirty="0">
                  <a:solidFill>
                    <a:schemeClr val="accent6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#Run the program</a:t>
              </a:r>
            </a:p>
            <a:p>
              <a:r>
                <a:rPr lang="en-US" sz="1400" i="1" dirty="0">
                  <a:solidFill>
                    <a:schemeClr val="accent5">
                      <a:lumMod val="50000"/>
                      <a:alpha val="32000"/>
                    </a:schemeClr>
                  </a:solidFill>
                  <a:latin typeface="Courier New" panose="02070309020205020404" pitchFamily="49" charset="0"/>
                </a:rPr>
                <a:t>python myscript.py</a:t>
              </a:r>
              <a:endParaRPr lang="en-US" sz="1400" dirty="0">
                <a:solidFill>
                  <a:schemeClr val="accent5">
                    <a:lumMod val="50000"/>
                    <a:alpha val="32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0548" y="2452845"/>
              <a:ext cx="45719" cy="2860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598" y="2947606"/>
              <a:ext cx="45719" cy="2296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0548" y="5487123"/>
              <a:ext cx="45719" cy="12127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8082" y="2431089"/>
              <a:ext cx="1538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2"/>
                  </a:solidFill>
                </a:rPr>
                <a:t>Script interpreter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068" y="3393881"/>
              <a:ext cx="1720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6">
                      <a:lumMod val="75000"/>
                      <a:alpha val="36000"/>
                    </a:schemeClr>
                  </a:solidFill>
                </a:rPr>
                <a:t>Scheduler Directives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706" y="5630753"/>
              <a:ext cx="2128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5">
                      <a:alpha val="59000"/>
                    </a:schemeClr>
                  </a:solidFill>
                </a:rPr>
                <a:t>Commands to execute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732343" y="1740749"/>
              <a:ext cx="4630731" cy="645055"/>
            </a:xfrm>
            <a:prstGeom prst="wedgeRoundRectCallout">
              <a:avLst>
                <a:gd name="adj1" fmla="val -54291"/>
                <a:gd name="adj2" fmla="val 7994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 login shell </a:t>
              </a:r>
            </a:p>
            <a:p>
              <a:pPr algn="ctr"/>
              <a:r>
                <a:rPr lang="en-US" sz="1600" dirty="0"/>
                <a:t>(for proper interpretation of the module commands)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619C0E-2EB4-4E0E-8D11-2C9817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0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8703</TotalTime>
  <Words>2264</Words>
  <Application>Microsoft Macintosh PowerPoint</Application>
  <PresentationFormat>Widescreen</PresentationFormat>
  <Paragraphs>373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Segoe UI</vt:lpstr>
      <vt:lpstr>Office Theme</vt:lpstr>
      <vt:lpstr>Intermediate SCC Usage </vt:lpstr>
      <vt:lpstr>Learning Objectives</vt:lpstr>
      <vt:lpstr>Shared Computing Cluster</vt:lpstr>
      <vt:lpstr>Shared Computing Cluster</vt:lpstr>
      <vt:lpstr>PowerPoint Presentation</vt:lpstr>
      <vt:lpstr>SCC buy-in resources</vt:lpstr>
      <vt:lpstr>SCC resources</vt:lpstr>
      <vt:lpstr>SCC: batch jobs</vt:lpstr>
      <vt:lpstr>SCC: batch jobs</vt:lpstr>
      <vt:lpstr>SCC: batch jobs</vt:lpstr>
      <vt:lpstr>SCC Resources</vt:lpstr>
      <vt:lpstr>Request resources: single node parallelization</vt:lpstr>
      <vt:lpstr>Request resources: multi-node parallelization</vt:lpstr>
      <vt:lpstr>Request resources: GPU jobs</vt:lpstr>
      <vt:lpstr>Request resources: GPU jobs</vt:lpstr>
      <vt:lpstr>Hardware Architecture</vt:lpstr>
      <vt:lpstr>Resource request: Memory</vt:lpstr>
      <vt:lpstr>SCC: Job Memory usage </vt:lpstr>
      <vt:lpstr>SCC: Job Memory usage</vt:lpstr>
      <vt:lpstr>SCC: Memory and cpu core usage</vt:lpstr>
      <vt:lpstr>SCC: completed jobs report (qacct)</vt:lpstr>
      <vt:lpstr>SCC: completed jobs report (qacct)</vt:lpstr>
      <vt:lpstr>SCC: Array jobs</vt:lpstr>
      <vt:lpstr>SCC: Environment variables</vt:lpstr>
      <vt:lpstr>SCC: Accessing Environment variables in code</vt:lpstr>
      <vt:lpstr>SCC: Running short scripts (Python example)</vt:lpstr>
      <vt:lpstr>SCC: Running short scripts (R example)</vt:lpstr>
      <vt:lpstr>SCC: Job dependency</vt:lpstr>
      <vt:lpstr>SCC: Links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SCC Usage</dc:title>
  <dc:creator>Microsoft account</dc:creator>
  <cp:lastModifiedBy>Bulekova, Katia</cp:lastModifiedBy>
  <cp:revision>106</cp:revision>
  <dcterms:created xsi:type="dcterms:W3CDTF">2015-08-29T18:22:37Z</dcterms:created>
  <dcterms:modified xsi:type="dcterms:W3CDTF">2026-05-28T13:55:58Z</dcterms:modified>
</cp:coreProperties>
</file>